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76"/>
  </p:notesMasterIdLst>
  <p:sldIdLst>
    <p:sldId id="327" r:id="rId2"/>
    <p:sldId id="268" r:id="rId3"/>
    <p:sldId id="270" r:id="rId4"/>
    <p:sldId id="272" r:id="rId5"/>
    <p:sldId id="265" r:id="rId6"/>
    <p:sldId id="258" r:id="rId7"/>
    <p:sldId id="326" r:id="rId8"/>
    <p:sldId id="267" r:id="rId9"/>
    <p:sldId id="260" r:id="rId10"/>
    <p:sldId id="264" r:id="rId11"/>
    <p:sldId id="261" r:id="rId12"/>
    <p:sldId id="338" r:id="rId13"/>
    <p:sldId id="271" r:id="rId14"/>
    <p:sldId id="262" r:id="rId15"/>
    <p:sldId id="274" r:id="rId16"/>
    <p:sldId id="277" r:id="rId17"/>
    <p:sldId id="336" r:id="rId18"/>
    <p:sldId id="349" r:id="rId19"/>
    <p:sldId id="350" r:id="rId20"/>
    <p:sldId id="339" r:id="rId21"/>
    <p:sldId id="340" r:id="rId22"/>
    <p:sldId id="341" r:id="rId23"/>
    <p:sldId id="342" r:id="rId24"/>
    <p:sldId id="278" r:id="rId25"/>
    <p:sldId id="368" r:id="rId26"/>
    <p:sldId id="373" r:id="rId27"/>
    <p:sldId id="372" r:id="rId28"/>
    <p:sldId id="358" r:id="rId29"/>
    <p:sldId id="359" r:id="rId30"/>
    <p:sldId id="360" r:id="rId31"/>
    <p:sldId id="413" r:id="rId32"/>
    <p:sldId id="415" r:id="rId33"/>
    <p:sldId id="392" r:id="rId34"/>
    <p:sldId id="393" r:id="rId35"/>
    <p:sldId id="394" r:id="rId36"/>
    <p:sldId id="344" r:id="rId37"/>
    <p:sldId id="396" r:id="rId38"/>
    <p:sldId id="398" r:id="rId39"/>
    <p:sldId id="400" r:id="rId40"/>
    <p:sldId id="401" r:id="rId41"/>
    <p:sldId id="402" r:id="rId42"/>
    <p:sldId id="404" r:id="rId43"/>
    <p:sldId id="406" r:id="rId44"/>
    <p:sldId id="407" r:id="rId45"/>
    <p:sldId id="409" r:id="rId46"/>
    <p:sldId id="376" r:id="rId47"/>
    <p:sldId id="377" r:id="rId48"/>
    <p:sldId id="385" r:id="rId49"/>
    <p:sldId id="378" r:id="rId50"/>
    <p:sldId id="383" r:id="rId51"/>
    <p:sldId id="386" r:id="rId52"/>
    <p:sldId id="384" r:id="rId53"/>
    <p:sldId id="379" r:id="rId54"/>
    <p:sldId id="382" r:id="rId55"/>
    <p:sldId id="389" r:id="rId56"/>
    <p:sldId id="390" r:id="rId57"/>
    <p:sldId id="411" r:id="rId58"/>
    <p:sldId id="410" r:id="rId59"/>
    <p:sldId id="416" r:id="rId60"/>
    <p:sldId id="417" r:id="rId61"/>
    <p:sldId id="289" r:id="rId62"/>
    <p:sldId id="290" r:id="rId63"/>
    <p:sldId id="313" r:id="rId64"/>
    <p:sldId id="364" r:id="rId65"/>
    <p:sldId id="365" r:id="rId66"/>
    <p:sldId id="366" r:id="rId67"/>
    <p:sldId id="291" r:id="rId68"/>
    <p:sldId id="312" r:id="rId69"/>
    <p:sldId id="300" r:id="rId70"/>
    <p:sldId id="292" r:id="rId71"/>
    <p:sldId id="325" r:id="rId72"/>
    <p:sldId id="293" r:id="rId73"/>
    <p:sldId id="388" r:id="rId74"/>
    <p:sldId id="295" r:id="rId75"/>
  </p:sldIdLst>
  <p:sldSz cx="9144000" cy="6858000" type="screen4x3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ส่วนเริ่มต้น" id="{3C2133AB-CC1A-40C5-B329-D04E39CC9336}">
          <p14:sldIdLst>
            <p14:sldId id="327"/>
            <p14:sldId id="268"/>
            <p14:sldId id="270"/>
            <p14:sldId id="272"/>
            <p14:sldId id="265"/>
            <p14:sldId id="258"/>
            <p14:sldId id="326"/>
            <p14:sldId id="267"/>
            <p14:sldId id="260"/>
            <p14:sldId id="264"/>
            <p14:sldId id="261"/>
            <p14:sldId id="338"/>
            <p14:sldId id="271"/>
            <p14:sldId id="262"/>
            <p14:sldId id="274"/>
            <p14:sldId id="277"/>
            <p14:sldId id="336"/>
            <p14:sldId id="349"/>
            <p14:sldId id="350"/>
            <p14:sldId id="339"/>
            <p14:sldId id="340"/>
            <p14:sldId id="341"/>
            <p14:sldId id="342"/>
            <p14:sldId id="278"/>
            <p14:sldId id="368"/>
            <p14:sldId id="373"/>
            <p14:sldId id="372"/>
            <p14:sldId id="358"/>
            <p14:sldId id="359"/>
            <p14:sldId id="360"/>
            <p14:sldId id="413"/>
            <p14:sldId id="415"/>
            <p14:sldId id="392"/>
            <p14:sldId id="393"/>
            <p14:sldId id="394"/>
            <p14:sldId id="344"/>
            <p14:sldId id="396"/>
            <p14:sldId id="398"/>
            <p14:sldId id="400"/>
            <p14:sldId id="401"/>
            <p14:sldId id="402"/>
            <p14:sldId id="404"/>
            <p14:sldId id="406"/>
            <p14:sldId id="407"/>
            <p14:sldId id="409"/>
            <p14:sldId id="376"/>
            <p14:sldId id="377"/>
            <p14:sldId id="385"/>
            <p14:sldId id="378"/>
            <p14:sldId id="383"/>
            <p14:sldId id="386"/>
            <p14:sldId id="384"/>
            <p14:sldId id="379"/>
            <p14:sldId id="382"/>
            <p14:sldId id="389"/>
            <p14:sldId id="390"/>
            <p14:sldId id="411"/>
            <p14:sldId id="410"/>
            <p14:sldId id="416"/>
            <p14:sldId id="417"/>
            <p14:sldId id="289"/>
            <p14:sldId id="290"/>
            <p14:sldId id="313"/>
            <p14:sldId id="364"/>
            <p14:sldId id="365"/>
            <p14:sldId id="366"/>
            <p14:sldId id="291"/>
            <p14:sldId id="312"/>
            <p14:sldId id="300"/>
            <p14:sldId id="292"/>
            <p14:sldId id="325"/>
            <p14:sldId id="293"/>
            <p14:sldId id="388"/>
            <p14:sldId id="2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2D2D"/>
    <a:srgbClr val="FFCC00"/>
    <a:srgbClr val="008000"/>
    <a:srgbClr val="99CCFF"/>
    <a:srgbClr val="99FFCC"/>
    <a:srgbClr val="FFE98B"/>
    <a:srgbClr val="FF6969"/>
    <a:srgbClr val="BDFFBD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ลักษณะ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ลักษณะสีปานกลาง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ABFCF23-3B69-468F-B69F-88F6DE6A72F2}" styleName="สไตล์สีปานกลาง 1 - เน้น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9926" autoAdjust="0"/>
    <p:restoredTop sz="95161" autoAdjust="0"/>
  </p:normalViewPr>
  <p:slideViewPr>
    <p:cSldViewPr>
      <p:cViewPr>
        <p:scale>
          <a:sx n="90" d="100"/>
          <a:sy n="90" d="100"/>
        </p:scale>
        <p:origin x="1723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อัตราเกิด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2562</c:v>
                </c:pt>
                <c:pt idx="1">
                  <c:v>2563</c:v>
                </c:pt>
                <c:pt idx="2">
                  <c:v>2564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12.68</c:v>
                </c:pt>
                <c:pt idx="1">
                  <c:v>11.87</c:v>
                </c:pt>
                <c:pt idx="2">
                  <c:v>13.65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23C-4F17-887D-1C11D901F4F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อัตราตาย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2562</c:v>
                </c:pt>
                <c:pt idx="1">
                  <c:v>2563</c:v>
                </c:pt>
                <c:pt idx="2">
                  <c:v>2564</c:v>
                </c:pt>
              </c:numCache>
            </c:numRef>
          </c:cat>
          <c:val>
            <c:numRef>
              <c:f>Sheet1!$C$2:$C$4</c:f>
              <c:numCache>
                <c:formatCode>General</c:formatCode>
                <c:ptCount val="3"/>
                <c:pt idx="0">
                  <c:v>10.79</c:v>
                </c:pt>
                <c:pt idx="1">
                  <c:v>9.89</c:v>
                </c:pt>
                <c:pt idx="2">
                  <c:v>7.8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23C-4F17-887D-1C11D901F4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9735040"/>
        <c:axId val="209761408"/>
      </c:lineChart>
      <c:catAx>
        <c:axId val="2097350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rgbClr val="FFCCFF"/>
                </a:solidFill>
              </a:defRPr>
            </a:pPr>
            <a:endParaRPr lang="th-TH"/>
          </a:p>
        </c:txPr>
        <c:crossAx val="209761408"/>
        <c:crosses val="autoZero"/>
        <c:auto val="1"/>
        <c:lblAlgn val="ctr"/>
        <c:lblOffset val="100"/>
        <c:noMultiLvlLbl val="0"/>
      </c:catAx>
      <c:valAx>
        <c:axId val="20976140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0973504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th-TH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อัตราเพิ่มประชากร</c:v>
                </c:pt>
              </c:strCache>
            </c:strRef>
          </c:tx>
          <c:marker>
            <c:symbol val="none"/>
          </c:marker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BE59-4CB4-959B-E822B897B9FE}"/>
                </c:ext>
              </c:extLst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BE59-4CB4-959B-E822B897B9FE}"/>
                </c:ext>
              </c:extLst>
            </c:dLbl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BE59-4CB4-959B-E822B897B9FE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2562</c:v>
                </c:pt>
                <c:pt idx="1">
                  <c:v>2563</c:v>
                </c:pt>
                <c:pt idx="2">
                  <c:v>2564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0.48</c:v>
                </c:pt>
                <c:pt idx="1">
                  <c:v>0.2</c:v>
                </c:pt>
                <c:pt idx="2">
                  <c:v>0.59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BE59-4CB4-959B-E822B897B9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21863936"/>
        <c:axId val="221865472"/>
      </c:lineChart>
      <c:catAx>
        <c:axId val="2218639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rgbClr val="FFCCFF"/>
                </a:solidFill>
              </a:defRPr>
            </a:pPr>
            <a:endParaRPr lang="th-TH"/>
          </a:p>
        </c:txPr>
        <c:crossAx val="221865472"/>
        <c:crosses val="autoZero"/>
        <c:auto val="1"/>
        <c:lblAlgn val="ctr"/>
        <c:lblOffset val="100"/>
        <c:noMultiLvlLbl val="0"/>
      </c:catAx>
      <c:valAx>
        <c:axId val="2218654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2186393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th-TH"/>
    </a:p>
  </c:txPr>
  <c:externalData r:id="rId1">
    <c:autoUpdate val="0"/>
  </c:externalData>
</c:chartSpace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CCE5E2-BE8B-44AB-9544-6C24048EE2C3}" type="doc">
      <dgm:prSet loTypeId="urn:microsoft.com/office/officeart/2005/8/layout/process5" loCatId="process" qsTypeId="urn:microsoft.com/office/officeart/2005/8/quickstyle/3d2#4" qsCatId="3D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010A3B01-EDCB-49CB-ACF9-19326F2FCAA6}">
      <dgm:prSet phldrT="[ข้อความ]" custT="1"/>
      <dgm:spPr>
        <a:solidFill>
          <a:srgbClr val="FF5050"/>
        </a:solidFill>
      </dgm:spPr>
      <dgm:t>
        <a:bodyPr/>
        <a:lstStyle/>
        <a:p>
          <a:r>
            <a:rPr lang="en-US" sz="2400" b="1" dirty="0">
              <a:solidFill>
                <a:schemeClr val="bg1"/>
              </a:solidFill>
              <a:latin typeface="Angsana New" pitchFamily="18" charset="-34"/>
              <a:cs typeface="Angsana New" pitchFamily="18" charset="-34"/>
            </a:rPr>
            <a:t>1.</a:t>
          </a:r>
          <a:r>
            <a:rPr lang="th-TH" sz="2400" b="1" dirty="0">
              <a:solidFill>
                <a:schemeClr val="bg1"/>
              </a:solidFill>
              <a:latin typeface="Angsana New" pitchFamily="18" charset="-34"/>
              <a:cs typeface="Angsana New" pitchFamily="18" charset="-34"/>
            </a:rPr>
            <a:t> </a:t>
          </a:r>
          <a:r>
            <a:rPr lang="th-TH" sz="2400" b="1" dirty="0" smtClean="0">
              <a:solidFill>
                <a:schemeClr val="bg1"/>
              </a:solidFill>
              <a:latin typeface="Angsana New" pitchFamily="18" charset="-34"/>
              <a:cs typeface="Angsana New" pitchFamily="18" charset="-34"/>
            </a:rPr>
            <a:t>สร้างความเข้มแข็งให้แก่องค์กรเพื่อยกระดับคุณภาพบริการและได้เกณฑ์มาตรฐาน</a:t>
          </a:r>
          <a:endParaRPr lang="th-TH" sz="2400" b="1" dirty="0">
            <a:solidFill>
              <a:schemeClr val="bg1"/>
            </a:solidFill>
            <a:latin typeface="Angsana New" pitchFamily="18" charset="-34"/>
            <a:cs typeface="Angsana New" pitchFamily="18" charset="-34"/>
          </a:endParaRPr>
        </a:p>
      </dgm:t>
    </dgm:pt>
    <dgm:pt modelId="{E24926C9-DFF7-42C4-A1B4-C62BF3659788}" type="parTrans" cxnId="{BEBF218F-D937-4244-AD51-07A0778AB743}">
      <dgm:prSet/>
      <dgm:spPr/>
      <dgm:t>
        <a:bodyPr/>
        <a:lstStyle/>
        <a:p>
          <a:endParaRPr lang="th-TH"/>
        </a:p>
      </dgm:t>
    </dgm:pt>
    <dgm:pt modelId="{A4CBA16A-698B-41AC-971E-2D6F734D864C}" type="sibTrans" cxnId="{BEBF218F-D937-4244-AD51-07A0778AB743}">
      <dgm:prSet/>
      <dgm:spPr>
        <a:solidFill>
          <a:srgbClr val="C00000"/>
        </a:solidFill>
      </dgm:spPr>
      <dgm:t>
        <a:bodyPr/>
        <a:lstStyle/>
        <a:p>
          <a:endParaRPr lang="th-TH"/>
        </a:p>
      </dgm:t>
    </dgm:pt>
    <dgm:pt modelId="{CE676F5F-3022-4D24-ADEE-62F84DC40BDA}">
      <dgm:prSet phldrT="[ข้อความ]" custT="1"/>
      <dgm:spPr>
        <a:solidFill>
          <a:srgbClr val="0070C0"/>
        </a:solidFill>
      </dgm:spPr>
      <dgm:t>
        <a:bodyPr/>
        <a:lstStyle/>
        <a:p>
          <a:r>
            <a:rPr lang="en-US" sz="2400" b="1" dirty="0">
              <a:solidFill>
                <a:schemeClr val="bg1"/>
              </a:solidFill>
              <a:latin typeface="Angsana New" pitchFamily="18" charset="-34"/>
              <a:cs typeface="Angsana New" pitchFamily="18" charset="-34"/>
            </a:rPr>
            <a:t>2.</a:t>
          </a:r>
          <a:r>
            <a:rPr lang="th-TH" sz="2400" b="1" dirty="0">
              <a:solidFill>
                <a:schemeClr val="bg1"/>
              </a:solidFill>
              <a:latin typeface="Angsana New" pitchFamily="18" charset="-34"/>
              <a:cs typeface="Angsana New" pitchFamily="18" charset="-34"/>
            </a:rPr>
            <a:t> </a:t>
          </a:r>
          <a:r>
            <a:rPr lang="th-TH" sz="2400" b="1" dirty="0" smtClean="0">
              <a:solidFill>
                <a:schemeClr val="bg1"/>
              </a:solidFill>
              <a:latin typeface="Angsana New" pitchFamily="18" charset="-34"/>
              <a:cs typeface="Angsana New" pitchFamily="18" charset="-34"/>
            </a:rPr>
            <a:t>สร้างการมีส่วนร่วมยึดผู้บริการและประชาชนเป็นศูนย์กลางบนรากฐานเศรษฐกิจพอเพียง</a:t>
          </a:r>
          <a:endParaRPr lang="th-TH" sz="2400" b="1" dirty="0">
            <a:solidFill>
              <a:schemeClr val="bg1"/>
            </a:solidFill>
            <a:latin typeface="Angsana New" pitchFamily="18" charset="-34"/>
            <a:cs typeface="Angsana New" pitchFamily="18" charset="-34"/>
          </a:endParaRPr>
        </a:p>
      </dgm:t>
    </dgm:pt>
    <dgm:pt modelId="{A59767D3-EB26-4CF9-BF68-DE5920C3F2BF}" type="parTrans" cxnId="{68043D4C-EFE3-446D-B528-1D64CE1970C7}">
      <dgm:prSet/>
      <dgm:spPr/>
      <dgm:t>
        <a:bodyPr/>
        <a:lstStyle/>
        <a:p>
          <a:endParaRPr lang="th-TH"/>
        </a:p>
      </dgm:t>
    </dgm:pt>
    <dgm:pt modelId="{73463C6E-6353-4BAD-A9C6-323DA53D9D3B}" type="sibTrans" cxnId="{68043D4C-EFE3-446D-B528-1D64CE1970C7}">
      <dgm:prSet/>
      <dgm:spPr>
        <a:solidFill>
          <a:srgbClr val="C00000"/>
        </a:solidFill>
      </dgm:spPr>
      <dgm:t>
        <a:bodyPr/>
        <a:lstStyle/>
        <a:p>
          <a:endParaRPr lang="th-TH"/>
        </a:p>
      </dgm:t>
    </dgm:pt>
    <dgm:pt modelId="{5AA867E9-C589-417B-9A94-4EDD6DDE5684}">
      <dgm:prSet phldrT="[ข้อความ]" custT="1"/>
      <dgm:spPr>
        <a:solidFill>
          <a:srgbClr val="FFC000"/>
        </a:solidFill>
      </dgm:spPr>
      <dgm:t>
        <a:bodyPr/>
        <a:lstStyle/>
        <a:p>
          <a:r>
            <a:rPr lang="en-US" sz="2400" b="1" dirty="0">
              <a:solidFill>
                <a:schemeClr val="bg1"/>
              </a:solidFill>
              <a:latin typeface="Angsana New" pitchFamily="18" charset="-34"/>
              <a:cs typeface="Angsana New" pitchFamily="18" charset="-34"/>
            </a:rPr>
            <a:t>3.</a:t>
          </a:r>
          <a:r>
            <a:rPr lang="th-TH" sz="2400" b="1" dirty="0">
              <a:solidFill>
                <a:schemeClr val="bg1"/>
              </a:solidFill>
              <a:latin typeface="Angsana New" pitchFamily="18" charset="-34"/>
              <a:cs typeface="Angsana New" pitchFamily="18" charset="-34"/>
            </a:rPr>
            <a:t> </a:t>
          </a:r>
          <a:r>
            <a:rPr lang="th-TH" sz="2400" b="1" dirty="0" smtClean="0">
              <a:solidFill>
                <a:schemeClr val="bg1"/>
              </a:solidFill>
              <a:latin typeface="Angsana New" pitchFamily="18" charset="-34"/>
              <a:cs typeface="Angsana New" pitchFamily="18" charset="-34"/>
            </a:rPr>
            <a:t>ให้บริการแบบองค์รวมต่อเนื่องผสมผสารและสนับสนุนการพึ่งตนเองของประชาชนอย่าง</a:t>
          </a:r>
          <a:r>
            <a:rPr lang="th-TH" sz="2400" b="1" dirty="0" err="1" smtClean="0">
              <a:solidFill>
                <a:schemeClr val="bg1"/>
              </a:solidFill>
              <a:latin typeface="Angsana New" pitchFamily="18" charset="-34"/>
              <a:cs typeface="Angsana New" pitchFamily="18" charset="-34"/>
            </a:rPr>
            <a:t>สมดุลย์</a:t>
          </a:r>
          <a:endParaRPr lang="th-TH" sz="2400" b="1" dirty="0">
            <a:solidFill>
              <a:schemeClr val="bg1"/>
            </a:solidFill>
            <a:latin typeface="Angsana New" pitchFamily="18" charset="-34"/>
            <a:cs typeface="Angsana New" pitchFamily="18" charset="-34"/>
          </a:endParaRPr>
        </a:p>
      </dgm:t>
    </dgm:pt>
    <dgm:pt modelId="{8548636B-B583-4B8B-A4EC-B407FE37549C}" type="parTrans" cxnId="{FC213F0C-FB78-403E-A493-23AA63AC6DC8}">
      <dgm:prSet/>
      <dgm:spPr/>
      <dgm:t>
        <a:bodyPr/>
        <a:lstStyle/>
        <a:p>
          <a:endParaRPr lang="th-TH"/>
        </a:p>
      </dgm:t>
    </dgm:pt>
    <dgm:pt modelId="{C87E4665-2468-4C0D-8879-BB406A1E2DC3}" type="sibTrans" cxnId="{FC213F0C-FB78-403E-A493-23AA63AC6DC8}">
      <dgm:prSet/>
      <dgm:spPr>
        <a:solidFill>
          <a:srgbClr val="C00000"/>
        </a:solidFill>
      </dgm:spPr>
      <dgm:t>
        <a:bodyPr/>
        <a:lstStyle/>
        <a:p>
          <a:endParaRPr lang="th-TH"/>
        </a:p>
      </dgm:t>
    </dgm:pt>
    <dgm:pt modelId="{7EB8CCD9-D410-4CB5-BBC9-2636AB51CB0D}">
      <dgm:prSet phldrT="[ข้อความ]" custT="1"/>
      <dgm:spPr>
        <a:solidFill>
          <a:srgbClr val="7030A0"/>
        </a:solidFill>
      </dgm:spPr>
      <dgm:t>
        <a:bodyPr/>
        <a:lstStyle/>
        <a:p>
          <a:r>
            <a:rPr lang="en-US" sz="2400" b="1" dirty="0" smtClean="0">
              <a:solidFill>
                <a:schemeClr val="bg1"/>
              </a:solidFill>
              <a:latin typeface="Angsana New" pitchFamily="18" charset="-34"/>
              <a:cs typeface="Angsana New" pitchFamily="18" charset="-34"/>
            </a:rPr>
            <a:t>4.</a:t>
          </a:r>
          <a:r>
            <a:rPr lang="th-TH" sz="2400" b="1" dirty="0" smtClean="0">
              <a:solidFill>
                <a:schemeClr val="bg1"/>
              </a:solidFill>
              <a:latin typeface="Angsana New" pitchFamily="18" charset="-34"/>
              <a:cs typeface="Angsana New" pitchFamily="18" charset="-34"/>
            </a:rPr>
            <a:t> พัฒนาบุคลากรให้เป็นผู้มีสมรรถนะทางด้านวิชาการและบริหารที่มีคุณภาพเพื่อให้เกิดประโยชน์สูงสุดต่อองค์กรและประชาชน</a:t>
          </a:r>
          <a:endParaRPr lang="th-TH" sz="2400" b="1" dirty="0">
            <a:solidFill>
              <a:schemeClr val="bg1"/>
            </a:solidFill>
            <a:latin typeface="Angsana New" pitchFamily="18" charset="-34"/>
            <a:cs typeface="Angsana New" pitchFamily="18" charset="-34"/>
          </a:endParaRPr>
        </a:p>
      </dgm:t>
    </dgm:pt>
    <dgm:pt modelId="{E52815C8-B7FB-4D22-9B25-93BA5206A799}" type="parTrans" cxnId="{7EF30F3F-4A58-4C98-83B5-1B337A1E248D}">
      <dgm:prSet/>
      <dgm:spPr/>
      <dgm:t>
        <a:bodyPr/>
        <a:lstStyle/>
        <a:p>
          <a:endParaRPr lang="th-TH"/>
        </a:p>
      </dgm:t>
    </dgm:pt>
    <dgm:pt modelId="{D12A9973-3789-4C4B-A8E4-2FCF5DA4796D}" type="sibTrans" cxnId="{7EF30F3F-4A58-4C98-83B5-1B337A1E248D}">
      <dgm:prSet/>
      <dgm:spPr/>
      <dgm:t>
        <a:bodyPr/>
        <a:lstStyle/>
        <a:p>
          <a:endParaRPr lang="th-TH"/>
        </a:p>
      </dgm:t>
    </dgm:pt>
    <dgm:pt modelId="{C244E93A-5C68-4FA3-8223-537F44FB49BC}" type="pres">
      <dgm:prSet presAssocID="{C1CCE5E2-BE8B-44AB-9544-6C24048EE2C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D90EA4EE-2F51-4B7E-97E0-DAD819A595D9}" type="pres">
      <dgm:prSet presAssocID="{010A3B01-EDCB-49CB-ACF9-19326F2FCAA6}" presName="node" presStyleLbl="node1" presStyleIdx="0" presStyleCnt="4" custScaleX="251128" custScaleY="516310" custLinFactNeighborX="-299" custLinFactNeighborY="-48596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847618A3-3EC1-42CE-BA02-7D2E6806FC71}" type="pres">
      <dgm:prSet presAssocID="{A4CBA16A-698B-41AC-971E-2D6F734D864C}" presName="sibTrans" presStyleLbl="sibTrans2D1" presStyleIdx="0" presStyleCnt="3"/>
      <dgm:spPr/>
      <dgm:t>
        <a:bodyPr/>
        <a:lstStyle/>
        <a:p>
          <a:endParaRPr lang="th-TH"/>
        </a:p>
      </dgm:t>
    </dgm:pt>
    <dgm:pt modelId="{AD707B2D-64B7-416C-9FC1-F44EB24BCF0C}" type="pres">
      <dgm:prSet presAssocID="{A4CBA16A-698B-41AC-971E-2D6F734D864C}" presName="connectorText" presStyleLbl="sibTrans2D1" presStyleIdx="0" presStyleCnt="3"/>
      <dgm:spPr/>
      <dgm:t>
        <a:bodyPr/>
        <a:lstStyle/>
        <a:p>
          <a:endParaRPr lang="th-TH"/>
        </a:p>
      </dgm:t>
    </dgm:pt>
    <dgm:pt modelId="{D422E455-C25A-411B-A1A9-91D8E84A2CEC}" type="pres">
      <dgm:prSet presAssocID="{CE676F5F-3022-4D24-ADEE-62F84DC40BDA}" presName="node" presStyleLbl="node1" presStyleIdx="1" presStyleCnt="4" custScaleX="260900" custScaleY="502333" custLinFactNeighborX="4396" custLinFactNeighborY="-58268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9895B389-C456-4F12-9532-5D2846867067}" type="pres">
      <dgm:prSet presAssocID="{73463C6E-6353-4BAD-A9C6-323DA53D9D3B}" presName="sibTrans" presStyleLbl="sibTrans2D1" presStyleIdx="1" presStyleCnt="3"/>
      <dgm:spPr/>
      <dgm:t>
        <a:bodyPr/>
        <a:lstStyle/>
        <a:p>
          <a:endParaRPr lang="th-TH"/>
        </a:p>
      </dgm:t>
    </dgm:pt>
    <dgm:pt modelId="{AD10B3E7-587F-406D-AAA4-6B68ED092DC9}" type="pres">
      <dgm:prSet presAssocID="{73463C6E-6353-4BAD-A9C6-323DA53D9D3B}" presName="connectorText" presStyleLbl="sibTrans2D1" presStyleIdx="1" presStyleCnt="3"/>
      <dgm:spPr/>
      <dgm:t>
        <a:bodyPr/>
        <a:lstStyle/>
        <a:p>
          <a:endParaRPr lang="th-TH"/>
        </a:p>
      </dgm:t>
    </dgm:pt>
    <dgm:pt modelId="{1133BD90-8F60-4282-BBBA-CAC1F2ED38C4}" type="pres">
      <dgm:prSet presAssocID="{5AA867E9-C589-417B-9A94-4EDD6DDE5684}" presName="node" presStyleLbl="node1" presStyleIdx="2" presStyleCnt="4" custScaleX="250186" custScaleY="512417" custLinFactNeighborX="292" custLinFactNeighborY="-97898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1B60F5B3-BF94-49BA-88E3-ABE21A01B300}" type="pres">
      <dgm:prSet presAssocID="{C87E4665-2468-4C0D-8879-BB406A1E2DC3}" presName="sibTrans" presStyleLbl="sibTrans2D1" presStyleIdx="2" presStyleCnt="3" custAng="192558" custScaleX="121520" custScaleY="92507" custLinFactNeighborX="7564" custLinFactNeighborY="71238"/>
      <dgm:spPr/>
      <dgm:t>
        <a:bodyPr/>
        <a:lstStyle/>
        <a:p>
          <a:endParaRPr lang="th-TH"/>
        </a:p>
      </dgm:t>
    </dgm:pt>
    <dgm:pt modelId="{A96A1FFB-6F9A-4C61-8202-352CC85D02E7}" type="pres">
      <dgm:prSet presAssocID="{C87E4665-2468-4C0D-8879-BB406A1E2DC3}" presName="connectorText" presStyleLbl="sibTrans2D1" presStyleIdx="2" presStyleCnt="3"/>
      <dgm:spPr/>
      <dgm:t>
        <a:bodyPr/>
        <a:lstStyle/>
        <a:p>
          <a:endParaRPr lang="th-TH"/>
        </a:p>
      </dgm:t>
    </dgm:pt>
    <dgm:pt modelId="{B2CD2F6E-3DB5-485C-8C16-EFBB34FD47D0}" type="pres">
      <dgm:prSet presAssocID="{7EB8CCD9-D410-4CB5-BBC9-2636AB51CB0D}" presName="node" presStyleLbl="node1" presStyleIdx="3" presStyleCnt="4" custScaleX="794473" custScaleY="148817" custLinFactX="-16747" custLinFactNeighborX="-100000" custLinFactNeighborY="-1877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3A617B96-16FF-45A2-8D45-3B72120E786C}" type="presOf" srcId="{A4CBA16A-698B-41AC-971E-2D6F734D864C}" destId="{847618A3-3EC1-42CE-BA02-7D2E6806FC71}" srcOrd="0" destOrd="0" presId="urn:microsoft.com/office/officeart/2005/8/layout/process5"/>
    <dgm:cxn modelId="{A26ED022-C3E9-4C38-8140-447536B041E2}" type="presOf" srcId="{7EB8CCD9-D410-4CB5-BBC9-2636AB51CB0D}" destId="{B2CD2F6E-3DB5-485C-8C16-EFBB34FD47D0}" srcOrd="0" destOrd="0" presId="urn:microsoft.com/office/officeart/2005/8/layout/process5"/>
    <dgm:cxn modelId="{BEBF218F-D937-4244-AD51-07A0778AB743}" srcId="{C1CCE5E2-BE8B-44AB-9544-6C24048EE2C3}" destId="{010A3B01-EDCB-49CB-ACF9-19326F2FCAA6}" srcOrd="0" destOrd="0" parTransId="{E24926C9-DFF7-42C4-A1B4-C62BF3659788}" sibTransId="{A4CBA16A-698B-41AC-971E-2D6F734D864C}"/>
    <dgm:cxn modelId="{EDD4AF76-953B-43BF-90F3-C35459BCFD92}" type="presOf" srcId="{CE676F5F-3022-4D24-ADEE-62F84DC40BDA}" destId="{D422E455-C25A-411B-A1A9-91D8E84A2CEC}" srcOrd="0" destOrd="0" presId="urn:microsoft.com/office/officeart/2005/8/layout/process5"/>
    <dgm:cxn modelId="{99439F7C-5841-4461-AE0C-EE885BFCDC8B}" type="presOf" srcId="{A4CBA16A-698B-41AC-971E-2D6F734D864C}" destId="{AD707B2D-64B7-416C-9FC1-F44EB24BCF0C}" srcOrd="1" destOrd="0" presId="urn:microsoft.com/office/officeart/2005/8/layout/process5"/>
    <dgm:cxn modelId="{224EE280-1DC9-443B-9CEB-13AC61302CC6}" type="presOf" srcId="{C87E4665-2468-4C0D-8879-BB406A1E2DC3}" destId="{A96A1FFB-6F9A-4C61-8202-352CC85D02E7}" srcOrd="1" destOrd="0" presId="urn:microsoft.com/office/officeart/2005/8/layout/process5"/>
    <dgm:cxn modelId="{22DAB602-CCCF-4E79-9B91-73A7EB44F57F}" type="presOf" srcId="{73463C6E-6353-4BAD-A9C6-323DA53D9D3B}" destId="{9895B389-C456-4F12-9532-5D2846867067}" srcOrd="0" destOrd="0" presId="urn:microsoft.com/office/officeart/2005/8/layout/process5"/>
    <dgm:cxn modelId="{FC213F0C-FB78-403E-A493-23AA63AC6DC8}" srcId="{C1CCE5E2-BE8B-44AB-9544-6C24048EE2C3}" destId="{5AA867E9-C589-417B-9A94-4EDD6DDE5684}" srcOrd="2" destOrd="0" parTransId="{8548636B-B583-4B8B-A4EC-B407FE37549C}" sibTransId="{C87E4665-2468-4C0D-8879-BB406A1E2DC3}"/>
    <dgm:cxn modelId="{40A10F32-E303-4248-A70E-A4555E4FE354}" type="presOf" srcId="{C1CCE5E2-BE8B-44AB-9544-6C24048EE2C3}" destId="{C244E93A-5C68-4FA3-8223-537F44FB49BC}" srcOrd="0" destOrd="0" presId="urn:microsoft.com/office/officeart/2005/8/layout/process5"/>
    <dgm:cxn modelId="{085BE891-6857-4B66-98B0-ECB6EB07BA4E}" type="presOf" srcId="{010A3B01-EDCB-49CB-ACF9-19326F2FCAA6}" destId="{D90EA4EE-2F51-4B7E-97E0-DAD819A595D9}" srcOrd="0" destOrd="0" presId="urn:microsoft.com/office/officeart/2005/8/layout/process5"/>
    <dgm:cxn modelId="{DAF30455-8120-48BF-B993-907E84F272D9}" type="presOf" srcId="{5AA867E9-C589-417B-9A94-4EDD6DDE5684}" destId="{1133BD90-8F60-4282-BBBA-CAC1F2ED38C4}" srcOrd="0" destOrd="0" presId="urn:microsoft.com/office/officeart/2005/8/layout/process5"/>
    <dgm:cxn modelId="{B3322E9D-8ECD-4C89-BA29-9E7CCC30EE3A}" type="presOf" srcId="{C87E4665-2468-4C0D-8879-BB406A1E2DC3}" destId="{1B60F5B3-BF94-49BA-88E3-ABE21A01B300}" srcOrd="0" destOrd="0" presId="urn:microsoft.com/office/officeart/2005/8/layout/process5"/>
    <dgm:cxn modelId="{7EF30F3F-4A58-4C98-83B5-1B337A1E248D}" srcId="{C1CCE5E2-BE8B-44AB-9544-6C24048EE2C3}" destId="{7EB8CCD9-D410-4CB5-BBC9-2636AB51CB0D}" srcOrd="3" destOrd="0" parTransId="{E52815C8-B7FB-4D22-9B25-93BA5206A799}" sibTransId="{D12A9973-3789-4C4B-A8E4-2FCF5DA4796D}"/>
    <dgm:cxn modelId="{68043D4C-EFE3-446D-B528-1D64CE1970C7}" srcId="{C1CCE5E2-BE8B-44AB-9544-6C24048EE2C3}" destId="{CE676F5F-3022-4D24-ADEE-62F84DC40BDA}" srcOrd="1" destOrd="0" parTransId="{A59767D3-EB26-4CF9-BF68-DE5920C3F2BF}" sibTransId="{73463C6E-6353-4BAD-A9C6-323DA53D9D3B}"/>
    <dgm:cxn modelId="{F6E02749-5EB1-4AFA-93F5-048615FCC12A}" type="presOf" srcId="{73463C6E-6353-4BAD-A9C6-323DA53D9D3B}" destId="{AD10B3E7-587F-406D-AAA4-6B68ED092DC9}" srcOrd="1" destOrd="0" presId="urn:microsoft.com/office/officeart/2005/8/layout/process5"/>
    <dgm:cxn modelId="{8C154D49-59D0-4FF5-8CA9-435BC5F0C84C}" type="presParOf" srcId="{C244E93A-5C68-4FA3-8223-537F44FB49BC}" destId="{D90EA4EE-2F51-4B7E-97E0-DAD819A595D9}" srcOrd="0" destOrd="0" presId="urn:microsoft.com/office/officeart/2005/8/layout/process5"/>
    <dgm:cxn modelId="{18C358E7-053B-4A92-A31B-09607D28E12C}" type="presParOf" srcId="{C244E93A-5C68-4FA3-8223-537F44FB49BC}" destId="{847618A3-3EC1-42CE-BA02-7D2E6806FC71}" srcOrd="1" destOrd="0" presId="urn:microsoft.com/office/officeart/2005/8/layout/process5"/>
    <dgm:cxn modelId="{774A1CBE-6752-4683-9F65-6A4750898B6F}" type="presParOf" srcId="{847618A3-3EC1-42CE-BA02-7D2E6806FC71}" destId="{AD707B2D-64B7-416C-9FC1-F44EB24BCF0C}" srcOrd="0" destOrd="0" presId="urn:microsoft.com/office/officeart/2005/8/layout/process5"/>
    <dgm:cxn modelId="{B9C8229D-8673-4653-8EEE-90F368E78331}" type="presParOf" srcId="{C244E93A-5C68-4FA3-8223-537F44FB49BC}" destId="{D422E455-C25A-411B-A1A9-91D8E84A2CEC}" srcOrd="2" destOrd="0" presId="urn:microsoft.com/office/officeart/2005/8/layout/process5"/>
    <dgm:cxn modelId="{B2D4DAB7-1627-445E-81F7-56097F366A8D}" type="presParOf" srcId="{C244E93A-5C68-4FA3-8223-537F44FB49BC}" destId="{9895B389-C456-4F12-9532-5D2846867067}" srcOrd="3" destOrd="0" presId="urn:microsoft.com/office/officeart/2005/8/layout/process5"/>
    <dgm:cxn modelId="{A676487C-A4B3-477B-BEFD-A5FED649F84F}" type="presParOf" srcId="{9895B389-C456-4F12-9532-5D2846867067}" destId="{AD10B3E7-587F-406D-AAA4-6B68ED092DC9}" srcOrd="0" destOrd="0" presId="urn:microsoft.com/office/officeart/2005/8/layout/process5"/>
    <dgm:cxn modelId="{4030BE27-D85E-45DE-9442-BDDED72712B2}" type="presParOf" srcId="{C244E93A-5C68-4FA3-8223-537F44FB49BC}" destId="{1133BD90-8F60-4282-BBBA-CAC1F2ED38C4}" srcOrd="4" destOrd="0" presId="urn:microsoft.com/office/officeart/2005/8/layout/process5"/>
    <dgm:cxn modelId="{87A667E6-D2D3-4554-A00E-7C49E0FD1070}" type="presParOf" srcId="{C244E93A-5C68-4FA3-8223-537F44FB49BC}" destId="{1B60F5B3-BF94-49BA-88E3-ABE21A01B300}" srcOrd="5" destOrd="0" presId="urn:microsoft.com/office/officeart/2005/8/layout/process5"/>
    <dgm:cxn modelId="{A4F08EA6-E1ED-4279-B0BB-6B50E010EDCC}" type="presParOf" srcId="{1B60F5B3-BF94-49BA-88E3-ABE21A01B300}" destId="{A96A1FFB-6F9A-4C61-8202-352CC85D02E7}" srcOrd="0" destOrd="0" presId="urn:microsoft.com/office/officeart/2005/8/layout/process5"/>
    <dgm:cxn modelId="{FFF6931B-6775-462D-BD80-6D640343C032}" type="presParOf" srcId="{C244E93A-5C68-4FA3-8223-537F44FB49BC}" destId="{B2CD2F6E-3DB5-485C-8C16-EFBB34FD47D0}" srcOrd="6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1CCE5E2-BE8B-44AB-9544-6C24048EE2C3}" type="doc">
      <dgm:prSet loTypeId="urn:microsoft.com/office/officeart/2005/8/layout/process5" loCatId="process" qsTypeId="urn:microsoft.com/office/officeart/2005/8/quickstyle/3d2#5" qsCatId="3D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E3FA12DB-CFF9-4258-AE38-419A4744CBDD}">
      <dgm:prSet/>
      <dgm:spPr/>
      <dgm:t>
        <a:bodyPr/>
        <a:lstStyle/>
        <a:p>
          <a:r>
            <a:rPr lang="th-TH" b="0" strike="noStrike" spc="50" dirty="0" smtClean="0">
              <a:ln w="11430"/>
              <a:solidFill>
                <a:schemeClr val="tx1">
                  <a:lumMod val="50000"/>
                  <a:lumOff val="50000"/>
                </a:schemeClr>
              </a:solidFill>
              <a:effectLst>
                <a:glow rad="101600">
                  <a:srgbClr val="FF0000">
                    <a:alpha val="40000"/>
                  </a:srgbClr>
                </a:glow>
                <a:reflection blurRad="6350" stA="60000" endA="900" endPos="58000" dir="5400000" sy="-100000" algn="bl" rotWithShape="0"/>
              </a:effectLst>
              <a:latin typeface="TH SarabunPSK" pitchFamily="34" charset="-34"/>
              <a:cs typeface="TH SarabunPSK" pitchFamily="34" charset="-34"/>
            </a:rPr>
            <a:t>โรงพยาบาลส่งเสริมสุขภาพ</a:t>
          </a:r>
          <a:br>
            <a:rPr lang="th-TH" b="0" strike="noStrike" spc="50" dirty="0" smtClean="0">
              <a:ln w="11430"/>
              <a:solidFill>
                <a:schemeClr val="tx1">
                  <a:lumMod val="50000"/>
                  <a:lumOff val="50000"/>
                </a:schemeClr>
              </a:solidFill>
              <a:effectLst>
                <a:glow rad="101600">
                  <a:srgbClr val="FF0000">
                    <a:alpha val="40000"/>
                  </a:srgbClr>
                </a:glow>
                <a:reflection blurRad="6350" stA="60000" endA="900" endPos="58000" dir="5400000" sy="-100000" algn="bl" rotWithShape="0"/>
              </a:effectLst>
              <a:latin typeface="TH SarabunPSK" pitchFamily="34" charset="-34"/>
              <a:cs typeface="TH SarabunPSK" pitchFamily="34" charset="-34"/>
            </a:rPr>
          </a:br>
          <a:r>
            <a:rPr lang="th-TH" b="0" strike="noStrike" spc="50" dirty="0" smtClean="0">
              <a:ln w="11430"/>
              <a:solidFill>
                <a:schemeClr val="tx1">
                  <a:lumMod val="50000"/>
                  <a:lumOff val="50000"/>
                </a:schemeClr>
              </a:solidFill>
              <a:effectLst>
                <a:glow rad="101600">
                  <a:srgbClr val="FF0000">
                    <a:alpha val="40000"/>
                  </a:srgbClr>
                </a:glow>
                <a:reflection blurRad="6350" stA="60000" endA="900" endPos="58000" dir="5400000" sy="-100000" algn="bl" rotWithShape="0"/>
              </a:effectLst>
              <a:latin typeface="TH SarabunPSK" pitchFamily="34" charset="-34"/>
              <a:cs typeface="TH SarabunPSK" pitchFamily="34" charset="-34"/>
            </a:rPr>
            <a:t>ตำบลบ้านโคกเจริญ</a:t>
          </a:r>
          <a:br>
            <a:rPr lang="th-TH" b="0" strike="noStrike" spc="50" dirty="0" smtClean="0">
              <a:ln w="11430"/>
              <a:solidFill>
                <a:schemeClr val="tx1">
                  <a:lumMod val="50000"/>
                  <a:lumOff val="50000"/>
                </a:schemeClr>
              </a:solidFill>
              <a:effectLst>
                <a:glow rad="101600">
                  <a:srgbClr val="FF0000">
                    <a:alpha val="40000"/>
                  </a:srgbClr>
                </a:glow>
                <a:reflection blurRad="6350" stA="60000" endA="900" endPos="58000" dir="5400000" sy="-100000" algn="bl" rotWithShape="0"/>
              </a:effectLst>
              <a:latin typeface="TH SarabunPSK" pitchFamily="34" charset="-34"/>
              <a:cs typeface="TH SarabunPSK" pitchFamily="34" charset="-34"/>
            </a:rPr>
          </a:br>
          <a:r>
            <a:rPr lang="th-TH" b="0" strike="noStrike" spc="50" dirty="0" smtClean="0">
              <a:ln w="11430"/>
              <a:solidFill>
                <a:schemeClr val="tx1">
                  <a:lumMod val="50000"/>
                  <a:lumOff val="50000"/>
                </a:schemeClr>
              </a:solidFill>
              <a:effectLst>
                <a:glow rad="101600">
                  <a:srgbClr val="FF0000">
                    <a:alpha val="40000"/>
                  </a:srgbClr>
                </a:glow>
                <a:reflection blurRad="6350" stA="60000" endA="900" endPos="58000" dir="5400000" sy="-100000" algn="bl" rotWithShape="0"/>
              </a:effectLst>
              <a:latin typeface="TH SarabunPSK" pitchFamily="34" charset="-34"/>
              <a:cs typeface="TH SarabunPSK" pitchFamily="34" charset="-34"/>
            </a:rPr>
            <a:t>อำเภอ</a:t>
          </a:r>
          <a:r>
            <a:rPr lang="th-TH" b="0" strike="noStrike" spc="50" dirty="0" err="1" smtClean="0">
              <a:ln w="11430"/>
              <a:solidFill>
                <a:schemeClr val="tx1">
                  <a:lumMod val="50000"/>
                  <a:lumOff val="50000"/>
                </a:schemeClr>
              </a:solidFill>
              <a:effectLst>
                <a:glow rad="101600">
                  <a:srgbClr val="FF0000">
                    <a:alpha val="40000"/>
                  </a:srgbClr>
                </a:glow>
                <a:reflection blurRad="6350" stA="60000" endA="900" endPos="58000" dir="5400000" sy="-100000" algn="bl" rotWithShape="0"/>
              </a:effectLst>
              <a:latin typeface="TH SarabunPSK" pitchFamily="34" charset="-34"/>
              <a:cs typeface="TH SarabunPSK" pitchFamily="34" charset="-34"/>
            </a:rPr>
            <a:t>พลับพลา</a:t>
          </a:r>
          <a:r>
            <a:rPr lang="th-TH" b="0" strike="noStrike" spc="50" dirty="0" smtClean="0">
              <a:ln w="11430"/>
              <a:solidFill>
                <a:schemeClr val="tx1">
                  <a:lumMod val="50000"/>
                  <a:lumOff val="50000"/>
                </a:schemeClr>
              </a:solidFill>
              <a:effectLst>
                <a:glow rad="101600">
                  <a:srgbClr val="FF0000">
                    <a:alpha val="40000"/>
                  </a:srgbClr>
                </a:glow>
                <a:reflection blurRad="6350" stA="60000" endA="900" endPos="58000" dir="5400000" sy="-100000" algn="bl" rotWithShape="0"/>
              </a:effectLst>
              <a:latin typeface="TH SarabunPSK" pitchFamily="34" charset="-34"/>
              <a:cs typeface="TH SarabunPSK" pitchFamily="34" charset="-34"/>
            </a:rPr>
            <a:t>ชัย</a:t>
          </a:r>
          <a:endParaRPr lang="th-TH" b="0" strike="noStrike" dirty="0">
            <a:solidFill>
              <a:schemeClr val="tx1">
                <a:lumMod val="50000"/>
                <a:lumOff val="50000"/>
              </a:schemeClr>
            </a:solidFill>
            <a:effectLst>
              <a:glow rad="101600">
                <a:srgbClr val="FF0000">
                  <a:alpha val="40000"/>
                </a:srgbClr>
              </a:glow>
              <a:reflection blurRad="6350" stA="60000" endA="900" endPos="58000" dir="5400000" sy="-100000" algn="bl" rotWithShape="0"/>
            </a:effectLst>
          </a:endParaRPr>
        </a:p>
      </dgm:t>
    </dgm:pt>
    <dgm:pt modelId="{67029196-52F7-4E8D-9F52-639F92629E58}" type="parTrans" cxnId="{8D42E818-11B4-44B6-8C25-6D4D4B3BFF45}">
      <dgm:prSet/>
      <dgm:spPr/>
      <dgm:t>
        <a:bodyPr/>
        <a:lstStyle/>
        <a:p>
          <a:endParaRPr lang="th-TH"/>
        </a:p>
      </dgm:t>
    </dgm:pt>
    <dgm:pt modelId="{2F9E5F5E-29AC-4E5A-BECD-5891262C3034}" type="sibTrans" cxnId="{8D42E818-11B4-44B6-8C25-6D4D4B3BFF45}">
      <dgm:prSet/>
      <dgm:spPr/>
      <dgm:t>
        <a:bodyPr/>
        <a:lstStyle/>
        <a:p>
          <a:endParaRPr lang="th-TH"/>
        </a:p>
      </dgm:t>
    </dgm:pt>
    <dgm:pt modelId="{C244E93A-5C68-4FA3-8223-537F44FB49BC}" type="pres">
      <dgm:prSet presAssocID="{C1CCE5E2-BE8B-44AB-9544-6C24048EE2C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16D2425C-1DE5-4930-9DBC-4365E0424221}" type="pres">
      <dgm:prSet presAssocID="{E3FA12DB-CFF9-4258-AE38-419A4744CBDD}" presName="node" presStyleLbl="node1" presStyleIdx="0" presStyleCnt="1" custScaleX="106334" custScaleY="116998" custLinFactNeighborY="1500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8D42E818-11B4-44B6-8C25-6D4D4B3BFF45}" srcId="{C1CCE5E2-BE8B-44AB-9544-6C24048EE2C3}" destId="{E3FA12DB-CFF9-4258-AE38-419A4744CBDD}" srcOrd="0" destOrd="0" parTransId="{67029196-52F7-4E8D-9F52-639F92629E58}" sibTransId="{2F9E5F5E-29AC-4E5A-BECD-5891262C3034}"/>
    <dgm:cxn modelId="{0AA9EF4D-212E-413B-A6EC-9798BC0224AB}" type="presOf" srcId="{C1CCE5E2-BE8B-44AB-9544-6C24048EE2C3}" destId="{C244E93A-5C68-4FA3-8223-537F44FB49BC}" srcOrd="0" destOrd="0" presId="urn:microsoft.com/office/officeart/2005/8/layout/process5"/>
    <dgm:cxn modelId="{94789BAD-B1D3-4D12-B5BC-358244A1181D}" type="presOf" srcId="{E3FA12DB-CFF9-4258-AE38-419A4744CBDD}" destId="{16D2425C-1DE5-4930-9DBC-4365E0424221}" srcOrd="0" destOrd="0" presId="urn:microsoft.com/office/officeart/2005/8/layout/process5"/>
    <dgm:cxn modelId="{DEC8004D-468C-44A2-BDA9-AF6F3582DACC}" type="presParOf" srcId="{C244E93A-5C68-4FA3-8223-537F44FB49BC}" destId="{16D2425C-1DE5-4930-9DBC-4365E0424221}" srcOrd="0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FF6681A-1A6C-4863-9562-ABE62ED17392}" type="doc">
      <dgm:prSet loTypeId="urn:microsoft.com/office/officeart/2005/8/layout/matrix3" loCatId="matrix" qsTypeId="urn:microsoft.com/office/officeart/2005/8/quickstyle/3d2#6" qsCatId="3D" csTypeId="urn:microsoft.com/office/officeart/2005/8/colors/accent1_2" csCatId="accent1" phldr="1"/>
      <dgm:spPr/>
    </dgm:pt>
    <dgm:pt modelId="{600D4F1F-7F3D-4A84-9DF5-FD70A5263C4D}">
      <dgm:prSet phldrT="[ข้อความ]" custT="1"/>
      <dgm:spPr>
        <a:solidFill>
          <a:srgbClr val="0070C0"/>
        </a:solidFill>
      </dgm:spPr>
      <dgm:t>
        <a:bodyPr/>
        <a:lstStyle/>
        <a:p>
          <a:r>
            <a:rPr lang="th-TH" sz="2800" b="1" dirty="0">
              <a:latin typeface="TH SarabunPSK" pitchFamily="34" charset="-34"/>
              <a:cs typeface="TH SarabunPSK" pitchFamily="34" charset="-34"/>
            </a:rPr>
            <a:t>เป็นพื้นที่ราบลุ่ม  </a:t>
          </a:r>
        </a:p>
      </dgm:t>
    </dgm:pt>
    <dgm:pt modelId="{604D8778-3010-4C41-AEF3-83E26E87284C}" type="parTrans" cxnId="{97A0E699-60BE-4595-BC11-7BBC8065920A}">
      <dgm:prSet/>
      <dgm:spPr/>
      <dgm:t>
        <a:bodyPr/>
        <a:lstStyle/>
        <a:p>
          <a:endParaRPr lang="th-TH"/>
        </a:p>
      </dgm:t>
    </dgm:pt>
    <dgm:pt modelId="{18AB6630-1928-4054-B8EC-D2B1AE68DF23}" type="sibTrans" cxnId="{97A0E699-60BE-4595-BC11-7BBC8065920A}">
      <dgm:prSet/>
      <dgm:spPr>
        <a:solidFill>
          <a:srgbClr val="C00000"/>
        </a:solidFill>
      </dgm:spPr>
      <dgm:t>
        <a:bodyPr/>
        <a:lstStyle/>
        <a:p>
          <a:endParaRPr lang="th-TH"/>
        </a:p>
      </dgm:t>
    </dgm:pt>
    <dgm:pt modelId="{6F14D465-5E41-47FC-88E7-FE9DE51DA5D8}">
      <dgm:prSet phldrT="[ข้อความ]" custT="1"/>
      <dgm:spPr>
        <a:solidFill>
          <a:srgbClr val="008000"/>
        </a:solidFill>
      </dgm:spPr>
      <dgm:t>
        <a:bodyPr/>
        <a:lstStyle/>
        <a:p>
          <a:r>
            <a:rPr lang="th-TH" sz="2800" b="1" dirty="0">
              <a:latin typeface="TH SarabunPSK" pitchFamily="34" charset="-34"/>
              <a:cs typeface="TH SarabunPSK" pitchFamily="34" charset="-34"/>
            </a:rPr>
            <a:t>ห่างจากตัวอำเภอ</a:t>
          </a:r>
          <a:r>
            <a:rPr lang="th-TH" sz="2800" b="1" dirty="0" err="1">
              <a:latin typeface="TH SarabunPSK" pitchFamily="34" charset="-34"/>
              <a:cs typeface="TH SarabunPSK" pitchFamily="34" charset="-34"/>
            </a:rPr>
            <a:t>พลับพลา</a:t>
          </a:r>
          <a:r>
            <a:rPr lang="th-TH" sz="2800" b="1" dirty="0">
              <a:latin typeface="TH SarabunPSK" pitchFamily="34" charset="-34"/>
              <a:cs typeface="TH SarabunPSK" pitchFamily="34" charset="-34"/>
            </a:rPr>
            <a:t>ชัย        </a:t>
          </a:r>
          <a:r>
            <a:rPr lang="th-TH" sz="2800" b="1" dirty="0" smtClean="0">
              <a:latin typeface="TH SarabunPSK" pitchFamily="34" charset="-34"/>
              <a:cs typeface="TH SarabunPSK" pitchFamily="34" charset="-34"/>
            </a:rPr>
            <a:t>8  </a:t>
          </a:r>
          <a:r>
            <a:rPr lang="th-TH" sz="2800" b="1" dirty="0">
              <a:latin typeface="TH SarabunPSK" pitchFamily="34" charset="-34"/>
              <a:cs typeface="TH SarabunPSK" pitchFamily="34" charset="-34"/>
            </a:rPr>
            <a:t>กม.</a:t>
          </a:r>
        </a:p>
      </dgm:t>
    </dgm:pt>
    <dgm:pt modelId="{46D734F5-BF7B-42F3-B0D2-405EA72D93B7}" type="parTrans" cxnId="{A77268B4-064B-4445-B151-0A1A43C30FD2}">
      <dgm:prSet/>
      <dgm:spPr/>
      <dgm:t>
        <a:bodyPr/>
        <a:lstStyle/>
        <a:p>
          <a:endParaRPr lang="th-TH"/>
        </a:p>
      </dgm:t>
    </dgm:pt>
    <dgm:pt modelId="{59A47755-8534-4432-B597-25FBF2870835}" type="sibTrans" cxnId="{A77268B4-064B-4445-B151-0A1A43C30FD2}">
      <dgm:prSet/>
      <dgm:spPr>
        <a:solidFill>
          <a:srgbClr val="C00000"/>
        </a:solidFill>
      </dgm:spPr>
      <dgm:t>
        <a:bodyPr/>
        <a:lstStyle/>
        <a:p>
          <a:endParaRPr lang="th-TH"/>
        </a:p>
      </dgm:t>
    </dgm:pt>
    <dgm:pt modelId="{22B62145-E661-4BF6-A567-678542A2AE48}">
      <dgm:prSet phldrT="[ข้อความ]" custT="1"/>
      <dgm:spPr>
        <a:solidFill>
          <a:srgbClr val="C00000"/>
        </a:solidFill>
      </dgm:spPr>
      <dgm:t>
        <a:bodyPr/>
        <a:lstStyle/>
        <a:p>
          <a:r>
            <a:rPr lang="th-TH" sz="2800" b="1" dirty="0">
              <a:latin typeface="TH SarabunPSK" pitchFamily="34" charset="-34"/>
              <a:cs typeface="TH SarabunPSK" pitchFamily="34" charset="-34"/>
            </a:rPr>
            <a:t>ห่างตัวจังหวัด  </a:t>
          </a:r>
          <a:r>
            <a:rPr lang="en-US" sz="2800" b="1" dirty="0" smtClean="0">
              <a:latin typeface="TH SarabunPSK" pitchFamily="34" charset="-34"/>
              <a:cs typeface="TH SarabunPSK" pitchFamily="34" charset="-34"/>
            </a:rPr>
            <a:t>47</a:t>
          </a:r>
          <a:r>
            <a:rPr lang="th-TH" sz="2800" b="1" dirty="0" smtClean="0">
              <a:latin typeface="TH SarabunPSK" pitchFamily="34" charset="-34"/>
              <a:cs typeface="TH SarabunPSK" pitchFamily="34" charset="-34"/>
            </a:rPr>
            <a:t>  </a:t>
          </a:r>
          <a:r>
            <a:rPr lang="th-TH" sz="2800" b="1" dirty="0">
              <a:latin typeface="TH SarabunPSK" pitchFamily="34" charset="-34"/>
              <a:cs typeface="TH SarabunPSK" pitchFamily="34" charset="-34"/>
            </a:rPr>
            <a:t>กม.   </a:t>
          </a:r>
        </a:p>
      </dgm:t>
    </dgm:pt>
    <dgm:pt modelId="{097B071D-4E58-4F2D-A723-B73B67D82567}" type="parTrans" cxnId="{A9D92FB8-65BD-4917-9245-97AF577C8002}">
      <dgm:prSet/>
      <dgm:spPr/>
      <dgm:t>
        <a:bodyPr/>
        <a:lstStyle/>
        <a:p>
          <a:endParaRPr lang="th-TH"/>
        </a:p>
      </dgm:t>
    </dgm:pt>
    <dgm:pt modelId="{CBA24461-A294-4221-9B17-2B55152C5841}" type="sibTrans" cxnId="{A9D92FB8-65BD-4917-9245-97AF577C8002}">
      <dgm:prSet/>
      <dgm:spPr/>
      <dgm:t>
        <a:bodyPr/>
        <a:lstStyle/>
        <a:p>
          <a:endParaRPr lang="th-TH"/>
        </a:p>
      </dgm:t>
    </dgm:pt>
    <dgm:pt modelId="{33FB93D1-2F47-49C4-B558-9A165EAB9D17}">
      <dgm:prSet phldrT="[ข้อความ]" custT="1"/>
      <dgm:spPr>
        <a:solidFill>
          <a:srgbClr val="7030A0"/>
        </a:solidFill>
      </dgm:spPr>
      <dgm:t>
        <a:bodyPr/>
        <a:lstStyle/>
        <a:p>
          <a:r>
            <a:rPr lang="th-TH" sz="2800" b="1" dirty="0">
              <a:latin typeface="TH SarabunPSK" pitchFamily="34" charset="-34"/>
              <a:cs typeface="TH SarabunPSK" pitchFamily="34" charset="-34"/>
            </a:rPr>
            <a:t>ห่างตัวอำเภอประโคนชัย  </a:t>
          </a:r>
          <a:r>
            <a:rPr lang="en-US" sz="2800" b="1" dirty="0" smtClean="0">
              <a:latin typeface="TH SarabunPSK" pitchFamily="34" charset="-34"/>
              <a:cs typeface="TH SarabunPSK" pitchFamily="34" charset="-34"/>
            </a:rPr>
            <a:t>10</a:t>
          </a:r>
          <a:r>
            <a:rPr lang="th-TH" sz="2800" b="1" dirty="0" smtClean="0">
              <a:latin typeface="TH SarabunPSK" pitchFamily="34" charset="-34"/>
              <a:cs typeface="TH SarabunPSK" pitchFamily="34" charset="-34"/>
            </a:rPr>
            <a:t> </a:t>
          </a:r>
          <a:r>
            <a:rPr lang="th-TH" sz="2800" b="1" dirty="0">
              <a:latin typeface="TH SarabunPSK" pitchFamily="34" charset="-34"/>
              <a:cs typeface="TH SarabunPSK" pitchFamily="34" charset="-34"/>
            </a:rPr>
            <a:t>กม.</a:t>
          </a:r>
        </a:p>
      </dgm:t>
    </dgm:pt>
    <dgm:pt modelId="{C1376F23-91EC-4B0B-96B6-5B7AA229DCED}" type="sibTrans" cxnId="{A9FE366A-36C0-42C2-893F-F21919C991AE}">
      <dgm:prSet/>
      <dgm:spPr>
        <a:solidFill>
          <a:srgbClr val="C00000"/>
        </a:solidFill>
      </dgm:spPr>
      <dgm:t>
        <a:bodyPr/>
        <a:lstStyle/>
        <a:p>
          <a:endParaRPr lang="th-TH"/>
        </a:p>
      </dgm:t>
    </dgm:pt>
    <dgm:pt modelId="{09412BB5-D2FA-4B5F-900E-EEAF91D8E416}" type="parTrans" cxnId="{A9FE366A-36C0-42C2-893F-F21919C991AE}">
      <dgm:prSet/>
      <dgm:spPr/>
      <dgm:t>
        <a:bodyPr/>
        <a:lstStyle/>
        <a:p>
          <a:endParaRPr lang="th-TH"/>
        </a:p>
      </dgm:t>
    </dgm:pt>
    <dgm:pt modelId="{D25624B6-C849-4B5A-8EB1-3A79FED5C8FD}" type="pres">
      <dgm:prSet presAssocID="{BFF6681A-1A6C-4863-9562-ABE62ED17392}" presName="matrix" presStyleCnt="0">
        <dgm:presLayoutVars>
          <dgm:chMax val="1"/>
          <dgm:dir/>
          <dgm:resizeHandles val="exact"/>
        </dgm:presLayoutVars>
      </dgm:prSet>
      <dgm:spPr/>
    </dgm:pt>
    <dgm:pt modelId="{407266A7-14B8-45E0-A257-5E4E936DEF48}" type="pres">
      <dgm:prSet presAssocID="{BFF6681A-1A6C-4863-9562-ABE62ED17392}" presName="diamond" presStyleLbl="bgShp" presStyleIdx="0" presStyleCnt="1" custScaleX="116923"/>
      <dgm:spPr>
        <a:solidFill>
          <a:srgbClr val="FFC000"/>
        </a:solidFill>
      </dgm:spPr>
    </dgm:pt>
    <dgm:pt modelId="{9F0E890D-C76E-425F-A402-6F96A43D1B54}" type="pres">
      <dgm:prSet presAssocID="{BFF6681A-1A6C-4863-9562-ABE62ED17392}" presName="quad1" presStyleLbl="node1" presStyleIdx="0" presStyleCnt="4" custScaleX="123471" custLinFactNeighborX="-1459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D7F61DA0-3F72-4F35-A4E4-383AF7C8CE12}" type="pres">
      <dgm:prSet presAssocID="{BFF6681A-1A6C-4863-9562-ABE62ED17392}" presName="quad2" presStyleLbl="node1" presStyleIdx="1" presStyleCnt="4" custScaleX="123471" custLinFactNeighborX="1734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5A40F6A5-201F-40E3-B7B6-96FB950D96B0}" type="pres">
      <dgm:prSet presAssocID="{BFF6681A-1A6C-4863-9562-ABE62ED17392}" presName="quad3" presStyleLbl="node1" presStyleIdx="2" presStyleCnt="4" custScaleX="123471" custLinFactNeighborX="-1459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C8A6A60B-FC1F-492C-91C3-64773D90DFFD}" type="pres">
      <dgm:prSet presAssocID="{BFF6681A-1A6C-4863-9562-ABE62ED17392}" presName="quad4" presStyleLbl="node1" presStyleIdx="3" presStyleCnt="4" custScaleX="123471" custLinFactNeighborX="1734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6DAA1437-50B6-4DA9-B555-1921D10A95BE}" type="presOf" srcId="{BFF6681A-1A6C-4863-9562-ABE62ED17392}" destId="{D25624B6-C849-4B5A-8EB1-3A79FED5C8FD}" srcOrd="0" destOrd="0" presId="urn:microsoft.com/office/officeart/2005/8/layout/matrix3"/>
    <dgm:cxn modelId="{9F8C1FBA-9B67-4146-82D0-3711F0FC20DA}" type="presOf" srcId="{22B62145-E661-4BF6-A567-678542A2AE48}" destId="{C8A6A60B-FC1F-492C-91C3-64773D90DFFD}" srcOrd="0" destOrd="0" presId="urn:microsoft.com/office/officeart/2005/8/layout/matrix3"/>
    <dgm:cxn modelId="{7053672A-D755-45B7-AA1D-629839AEBDD0}" type="presOf" srcId="{33FB93D1-2F47-49C4-B558-9A165EAB9D17}" destId="{5A40F6A5-201F-40E3-B7B6-96FB950D96B0}" srcOrd="0" destOrd="0" presId="urn:microsoft.com/office/officeart/2005/8/layout/matrix3"/>
    <dgm:cxn modelId="{8239581C-C20F-4852-A1A3-DC59F1A21BE2}" type="presOf" srcId="{600D4F1F-7F3D-4A84-9DF5-FD70A5263C4D}" destId="{9F0E890D-C76E-425F-A402-6F96A43D1B54}" srcOrd="0" destOrd="0" presId="urn:microsoft.com/office/officeart/2005/8/layout/matrix3"/>
    <dgm:cxn modelId="{97A0E699-60BE-4595-BC11-7BBC8065920A}" srcId="{BFF6681A-1A6C-4863-9562-ABE62ED17392}" destId="{600D4F1F-7F3D-4A84-9DF5-FD70A5263C4D}" srcOrd="0" destOrd="0" parTransId="{604D8778-3010-4C41-AEF3-83E26E87284C}" sibTransId="{18AB6630-1928-4054-B8EC-D2B1AE68DF23}"/>
    <dgm:cxn modelId="{A77268B4-064B-4445-B151-0A1A43C30FD2}" srcId="{BFF6681A-1A6C-4863-9562-ABE62ED17392}" destId="{6F14D465-5E41-47FC-88E7-FE9DE51DA5D8}" srcOrd="1" destOrd="0" parTransId="{46D734F5-BF7B-42F3-B0D2-405EA72D93B7}" sibTransId="{59A47755-8534-4432-B597-25FBF2870835}"/>
    <dgm:cxn modelId="{A9D92FB8-65BD-4917-9245-97AF577C8002}" srcId="{BFF6681A-1A6C-4863-9562-ABE62ED17392}" destId="{22B62145-E661-4BF6-A567-678542A2AE48}" srcOrd="3" destOrd="0" parTransId="{097B071D-4E58-4F2D-A723-B73B67D82567}" sibTransId="{CBA24461-A294-4221-9B17-2B55152C5841}"/>
    <dgm:cxn modelId="{A9FE366A-36C0-42C2-893F-F21919C991AE}" srcId="{BFF6681A-1A6C-4863-9562-ABE62ED17392}" destId="{33FB93D1-2F47-49C4-B558-9A165EAB9D17}" srcOrd="2" destOrd="0" parTransId="{09412BB5-D2FA-4B5F-900E-EEAF91D8E416}" sibTransId="{C1376F23-91EC-4B0B-96B6-5B7AA229DCED}"/>
    <dgm:cxn modelId="{9574D246-8209-41BD-B7C9-DC202F31CB07}" type="presOf" srcId="{6F14D465-5E41-47FC-88E7-FE9DE51DA5D8}" destId="{D7F61DA0-3F72-4F35-A4E4-383AF7C8CE12}" srcOrd="0" destOrd="0" presId="urn:microsoft.com/office/officeart/2005/8/layout/matrix3"/>
    <dgm:cxn modelId="{9796805E-1E7F-4707-A683-C33DCB58B720}" type="presParOf" srcId="{D25624B6-C849-4B5A-8EB1-3A79FED5C8FD}" destId="{407266A7-14B8-45E0-A257-5E4E936DEF48}" srcOrd="0" destOrd="0" presId="urn:microsoft.com/office/officeart/2005/8/layout/matrix3"/>
    <dgm:cxn modelId="{5975C00D-18C1-4D10-BBAC-57ED5750D013}" type="presParOf" srcId="{D25624B6-C849-4B5A-8EB1-3A79FED5C8FD}" destId="{9F0E890D-C76E-425F-A402-6F96A43D1B54}" srcOrd="1" destOrd="0" presId="urn:microsoft.com/office/officeart/2005/8/layout/matrix3"/>
    <dgm:cxn modelId="{ECB0A6E0-F54E-447A-A696-A39D9E8B246F}" type="presParOf" srcId="{D25624B6-C849-4B5A-8EB1-3A79FED5C8FD}" destId="{D7F61DA0-3F72-4F35-A4E4-383AF7C8CE12}" srcOrd="2" destOrd="0" presId="urn:microsoft.com/office/officeart/2005/8/layout/matrix3"/>
    <dgm:cxn modelId="{C0A83C04-E320-4767-947F-9EE261E770F7}" type="presParOf" srcId="{D25624B6-C849-4B5A-8EB1-3A79FED5C8FD}" destId="{5A40F6A5-201F-40E3-B7B6-96FB950D96B0}" srcOrd="3" destOrd="0" presId="urn:microsoft.com/office/officeart/2005/8/layout/matrix3"/>
    <dgm:cxn modelId="{CC3BD4DA-C4A7-46CA-8268-55BC36BF3136}" type="presParOf" srcId="{D25624B6-C849-4B5A-8EB1-3A79FED5C8FD}" destId="{C8A6A60B-FC1F-492C-91C3-64773D90DFFD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143AA3C-A04C-4BFE-9122-56EB8BA81578}" type="doc">
      <dgm:prSet loTypeId="urn:microsoft.com/office/officeart/2005/8/layout/hList7" loCatId="list" qsTypeId="urn:microsoft.com/office/officeart/2005/8/quickstyle/3d2#4" qsCatId="3D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AAE76FCF-1277-4D7C-BCF8-1815C570FB30}">
      <dgm:prSet phldrT="[ข้อความ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th-TH" sz="3200" b="1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เทศบาล</a:t>
          </a:r>
          <a:endParaRPr lang="en-US" sz="3200" b="1" dirty="0">
            <a:solidFill>
              <a:schemeClr val="tx1"/>
            </a:solidFill>
            <a:latin typeface="TH SarabunPSK" pitchFamily="34" charset="-34"/>
            <a:cs typeface="TH SarabunPSK" pitchFamily="34" charset="-34"/>
          </a:endParaRPr>
        </a:p>
        <a:p>
          <a:r>
            <a:rPr lang="en-US" sz="32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1 </a:t>
          </a:r>
          <a:r>
            <a:rPr lang="th-TH" sz="32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แห่ง</a:t>
          </a:r>
        </a:p>
      </dgm:t>
    </dgm:pt>
    <dgm:pt modelId="{E51379A3-CC62-414F-843F-40F6EB0E8631}" type="parTrans" cxnId="{DAC38867-8719-4006-A7DE-EBFA9121E5B8}">
      <dgm:prSet/>
      <dgm:spPr/>
      <dgm:t>
        <a:bodyPr/>
        <a:lstStyle/>
        <a:p>
          <a:endParaRPr lang="th-TH"/>
        </a:p>
      </dgm:t>
    </dgm:pt>
    <dgm:pt modelId="{C52F9EB6-5864-4EC5-B42C-CC4D20B4028B}" type="sibTrans" cxnId="{DAC38867-8719-4006-A7DE-EBFA9121E5B8}">
      <dgm:prSet/>
      <dgm:spPr/>
      <dgm:t>
        <a:bodyPr/>
        <a:lstStyle/>
        <a:p>
          <a:endParaRPr lang="th-TH"/>
        </a:p>
      </dgm:t>
    </dgm:pt>
    <dgm:pt modelId="{6909BCFF-92E6-42C2-9466-0660B7EB9779}">
      <dgm:prSet phldrT="[ข้อความ]" custT="1"/>
      <dgm:spPr>
        <a:solidFill>
          <a:srgbClr val="FF9999"/>
        </a:solidFill>
      </dgm:spPr>
      <dgm:t>
        <a:bodyPr/>
        <a:lstStyle/>
        <a:p>
          <a:r>
            <a:rPr lang="th-TH" sz="32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โรงเรียน</a:t>
          </a:r>
          <a:endParaRPr lang="en-US" sz="3200" b="1" dirty="0">
            <a:solidFill>
              <a:schemeClr val="tx1"/>
            </a:solidFill>
            <a:latin typeface="TH SarabunPSK" pitchFamily="34" charset="-34"/>
            <a:cs typeface="TH SarabunPSK" pitchFamily="34" charset="-34"/>
          </a:endParaRPr>
        </a:p>
        <a:p>
          <a:r>
            <a:rPr lang="en-US" sz="3200" b="1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2 </a:t>
          </a:r>
          <a:r>
            <a:rPr lang="th-TH" sz="32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แห่ง</a:t>
          </a:r>
        </a:p>
      </dgm:t>
    </dgm:pt>
    <dgm:pt modelId="{669936FF-3CD7-4427-9B1B-2EF6C1331104}" type="parTrans" cxnId="{CB02813F-EC49-4459-B8A4-90D8335FE9E7}">
      <dgm:prSet/>
      <dgm:spPr/>
      <dgm:t>
        <a:bodyPr/>
        <a:lstStyle/>
        <a:p>
          <a:endParaRPr lang="th-TH"/>
        </a:p>
      </dgm:t>
    </dgm:pt>
    <dgm:pt modelId="{E10CD4DA-D4E7-4DCC-98D3-32537B278785}" type="sibTrans" cxnId="{CB02813F-EC49-4459-B8A4-90D8335FE9E7}">
      <dgm:prSet/>
      <dgm:spPr/>
      <dgm:t>
        <a:bodyPr/>
        <a:lstStyle/>
        <a:p>
          <a:endParaRPr lang="th-TH"/>
        </a:p>
      </dgm:t>
    </dgm:pt>
    <dgm:pt modelId="{FCCDD93A-6758-47D8-9535-CE09F2C140B3}">
      <dgm:prSet phldrT="[ข้อความ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th-TH" sz="32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ศูนย์เด็ก</a:t>
          </a:r>
          <a:endParaRPr lang="en-US" sz="3200" b="1" dirty="0">
            <a:solidFill>
              <a:schemeClr val="tx1"/>
            </a:solidFill>
            <a:latin typeface="TH SarabunPSK" pitchFamily="34" charset="-34"/>
            <a:cs typeface="TH SarabunPSK" pitchFamily="34" charset="-34"/>
          </a:endParaRPr>
        </a:p>
        <a:p>
          <a:r>
            <a:rPr lang="en-US" sz="3200" b="1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2 </a:t>
          </a:r>
          <a:r>
            <a:rPr lang="th-TH" sz="32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แห่ง</a:t>
          </a:r>
        </a:p>
      </dgm:t>
    </dgm:pt>
    <dgm:pt modelId="{E0A21EB0-6D03-4C25-80AD-BC37660B45E9}" type="parTrans" cxnId="{E2EC6BD4-22A8-4674-B92D-1CA2A4BFA847}">
      <dgm:prSet/>
      <dgm:spPr/>
      <dgm:t>
        <a:bodyPr/>
        <a:lstStyle/>
        <a:p>
          <a:endParaRPr lang="th-TH"/>
        </a:p>
      </dgm:t>
    </dgm:pt>
    <dgm:pt modelId="{0FC97DAE-006D-48BA-826A-B760CF670F6A}" type="sibTrans" cxnId="{E2EC6BD4-22A8-4674-B92D-1CA2A4BFA847}">
      <dgm:prSet/>
      <dgm:spPr/>
      <dgm:t>
        <a:bodyPr/>
        <a:lstStyle/>
        <a:p>
          <a:endParaRPr lang="th-TH"/>
        </a:p>
      </dgm:t>
    </dgm:pt>
    <dgm:pt modelId="{EA26118C-1C15-4E2F-B4AF-F65B2D110C6D}">
      <dgm:prSet phldrT="[ข้อความ]" custT="1"/>
      <dgm:spPr>
        <a:solidFill>
          <a:srgbClr val="92D050"/>
        </a:solidFill>
      </dgm:spPr>
      <dgm:t>
        <a:bodyPr/>
        <a:lstStyle/>
        <a:p>
          <a:r>
            <a:rPr lang="th-TH" sz="32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รพ.สต.</a:t>
          </a:r>
          <a:endParaRPr lang="en-US" sz="3200" b="1" dirty="0">
            <a:solidFill>
              <a:schemeClr val="tx1"/>
            </a:solidFill>
            <a:latin typeface="TH SarabunPSK" pitchFamily="34" charset="-34"/>
            <a:cs typeface="TH SarabunPSK" pitchFamily="34" charset="-34"/>
          </a:endParaRPr>
        </a:p>
        <a:p>
          <a:r>
            <a:rPr lang="en-US" sz="32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1 </a:t>
          </a:r>
          <a:r>
            <a:rPr lang="th-TH" sz="32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แห่ง</a:t>
          </a:r>
        </a:p>
      </dgm:t>
    </dgm:pt>
    <dgm:pt modelId="{89639437-B6D9-4FC0-B94F-1D9512386356}" type="parTrans" cxnId="{8B656E38-714B-4D57-8CA4-97A838728E1D}">
      <dgm:prSet/>
      <dgm:spPr/>
      <dgm:t>
        <a:bodyPr/>
        <a:lstStyle/>
        <a:p>
          <a:endParaRPr lang="th-TH"/>
        </a:p>
      </dgm:t>
    </dgm:pt>
    <dgm:pt modelId="{0052918A-592F-4ECC-937A-6999F94F4AF1}" type="sibTrans" cxnId="{8B656E38-714B-4D57-8CA4-97A838728E1D}">
      <dgm:prSet/>
      <dgm:spPr/>
      <dgm:t>
        <a:bodyPr/>
        <a:lstStyle/>
        <a:p>
          <a:endParaRPr lang="th-TH"/>
        </a:p>
      </dgm:t>
    </dgm:pt>
    <dgm:pt modelId="{69062CA7-A349-4860-BF43-AF122F154FD4}">
      <dgm:prSet phldrT="[ข้อความ]" custT="1"/>
      <dgm:spPr>
        <a:solidFill>
          <a:srgbClr val="92D050"/>
        </a:solidFill>
      </dgm:spPr>
      <dgm:t>
        <a:bodyPr/>
        <a:lstStyle/>
        <a:p>
          <a:r>
            <a:rPr lang="th-TH" sz="3200" b="1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วัด </a:t>
          </a:r>
          <a:r>
            <a:rPr lang="en-US" sz="3200" b="1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2 </a:t>
          </a:r>
          <a:r>
            <a:rPr lang="th-TH" sz="3200" b="1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แห่ง</a:t>
          </a:r>
          <a:endParaRPr lang="th-TH" sz="3200" b="1" dirty="0">
            <a:solidFill>
              <a:schemeClr val="tx1"/>
            </a:solidFill>
            <a:latin typeface="TH SarabunPSK" pitchFamily="34" charset="-34"/>
            <a:cs typeface="TH SarabunPSK" pitchFamily="34" charset="-34"/>
          </a:endParaRPr>
        </a:p>
      </dgm:t>
    </dgm:pt>
    <dgm:pt modelId="{A4A7A3B4-C20D-4EF7-9151-72E812112832}" type="parTrans" cxnId="{0A94E9AE-D17E-4961-8AAF-56C8CA50DF96}">
      <dgm:prSet/>
      <dgm:spPr/>
      <dgm:t>
        <a:bodyPr/>
        <a:lstStyle/>
        <a:p>
          <a:endParaRPr lang="th-TH"/>
        </a:p>
      </dgm:t>
    </dgm:pt>
    <dgm:pt modelId="{672080BA-ED51-4E13-9C37-ED525B356DE0}" type="sibTrans" cxnId="{0A94E9AE-D17E-4961-8AAF-56C8CA50DF96}">
      <dgm:prSet/>
      <dgm:spPr/>
      <dgm:t>
        <a:bodyPr/>
        <a:lstStyle/>
        <a:p>
          <a:endParaRPr lang="th-TH"/>
        </a:p>
      </dgm:t>
    </dgm:pt>
    <dgm:pt modelId="{DC278D8B-141C-4059-AD5A-8B15A8051611}" type="pres">
      <dgm:prSet presAssocID="{0143AA3C-A04C-4BFE-9122-56EB8BA8157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1BD756CF-4B82-41E0-BE7C-A17BF5AA12FB}" type="pres">
      <dgm:prSet presAssocID="{0143AA3C-A04C-4BFE-9122-56EB8BA81578}" presName="fgShape" presStyleLbl="fgShp" presStyleIdx="0" presStyleCnt="1"/>
      <dgm:spPr>
        <a:solidFill>
          <a:srgbClr val="FFC000"/>
        </a:solidFill>
      </dgm:spPr>
    </dgm:pt>
    <dgm:pt modelId="{69A7195A-CAE1-4043-B19E-B995CDB04FA7}" type="pres">
      <dgm:prSet presAssocID="{0143AA3C-A04C-4BFE-9122-56EB8BA81578}" presName="linComp" presStyleCnt="0"/>
      <dgm:spPr/>
    </dgm:pt>
    <dgm:pt modelId="{AC7B39BB-AE9C-44B4-A6AA-011DDA35F6F9}" type="pres">
      <dgm:prSet presAssocID="{AAE76FCF-1277-4D7C-BCF8-1815C570FB30}" presName="compNode" presStyleCnt="0"/>
      <dgm:spPr/>
    </dgm:pt>
    <dgm:pt modelId="{B6383FF7-4108-4D1E-982E-94A927D89438}" type="pres">
      <dgm:prSet presAssocID="{AAE76FCF-1277-4D7C-BCF8-1815C570FB30}" presName="bkgdShape" presStyleLbl="node1" presStyleIdx="0" presStyleCnt="5"/>
      <dgm:spPr/>
      <dgm:t>
        <a:bodyPr/>
        <a:lstStyle/>
        <a:p>
          <a:endParaRPr lang="th-TH"/>
        </a:p>
      </dgm:t>
    </dgm:pt>
    <dgm:pt modelId="{A02BB4D1-8539-4365-ACCA-1B0EC757B780}" type="pres">
      <dgm:prSet presAssocID="{AAE76FCF-1277-4D7C-BCF8-1815C570FB30}" presName="nodeTx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C5245B46-7E94-422D-A19F-2487743B61F9}" type="pres">
      <dgm:prSet presAssocID="{AAE76FCF-1277-4D7C-BCF8-1815C570FB30}" presName="invisiNode" presStyleLbl="node1" presStyleIdx="0" presStyleCnt="5"/>
      <dgm:spPr/>
    </dgm:pt>
    <dgm:pt modelId="{D55F8CC3-AABB-4364-AE52-E63A77597B3C}" type="pres">
      <dgm:prSet presAssocID="{AAE76FCF-1277-4D7C-BCF8-1815C570FB30}" presName="imagNode" presStyleLbl="fgImgPlace1" presStyleIdx="0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B3420166-0527-448C-A5AE-A4BD7AAE2F10}" type="pres">
      <dgm:prSet presAssocID="{C52F9EB6-5864-4EC5-B42C-CC4D20B4028B}" presName="sibTrans" presStyleLbl="sibTrans2D1" presStyleIdx="0" presStyleCnt="0"/>
      <dgm:spPr/>
      <dgm:t>
        <a:bodyPr/>
        <a:lstStyle/>
        <a:p>
          <a:endParaRPr lang="th-TH"/>
        </a:p>
      </dgm:t>
    </dgm:pt>
    <dgm:pt modelId="{70E26748-65A3-4972-A7D2-71C50D6EFEA2}" type="pres">
      <dgm:prSet presAssocID="{FCCDD93A-6758-47D8-9535-CE09F2C140B3}" presName="compNode" presStyleCnt="0"/>
      <dgm:spPr/>
    </dgm:pt>
    <dgm:pt modelId="{6AE0A0EC-C4C3-4721-BF0D-0F6E63AEEBEB}" type="pres">
      <dgm:prSet presAssocID="{FCCDD93A-6758-47D8-9535-CE09F2C140B3}" presName="bkgdShape" presStyleLbl="node1" presStyleIdx="1" presStyleCnt="5"/>
      <dgm:spPr/>
      <dgm:t>
        <a:bodyPr/>
        <a:lstStyle/>
        <a:p>
          <a:endParaRPr lang="th-TH"/>
        </a:p>
      </dgm:t>
    </dgm:pt>
    <dgm:pt modelId="{D77518BD-6E2C-4B55-BC00-4D55F0CB66FC}" type="pres">
      <dgm:prSet presAssocID="{FCCDD93A-6758-47D8-9535-CE09F2C140B3}" presName="nodeTx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8B5852D2-4B4E-46B7-A3BE-A2BEBBF62BC1}" type="pres">
      <dgm:prSet presAssocID="{FCCDD93A-6758-47D8-9535-CE09F2C140B3}" presName="invisiNode" presStyleLbl="node1" presStyleIdx="1" presStyleCnt="5"/>
      <dgm:spPr/>
    </dgm:pt>
    <dgm:pt modelId="{E2636B79-4ACE-4BC7-8E42-95AF71B8D630}" type="pres">
      <dgm:prSet presAssocID="{FCCDD93A-6758-47D8-9535-CE09F2C140B3}" presName="imagNode" presStyleLbl="fgImgPlace1" presStyleIdx="1" presStyleCnt="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5FDA46A0-BE75-4432-AA51-A2A72649D2B7}" type="pres">
      <dgm:prSet presAssocID="{0FC97DAE-006D-48BA-826A-B760CF670F6A}" presName="sibTrans" presStyleLbl="sibTrans2D1" presStyleIdx="0" presStyleCnt="0"/>
      <dgm:spPr/>
      <dgm:t>
        <a:bodyPr/>
        <a:lstStyle/>
        <a:p>
          <a:endParaRPr lang="th-TH"/>
        </a:p>
      </dgm:t>
    </dgm:pt>
    <dgm:pt modelId="{EAFEDA1E-6A64-425F-B983-6A2F07CA2122}" type="pres">
      <dgm:prSet presAssocID="{6909BCFF-92E6-42C2-9466-0660B7EB9779}" presName="compNode" presStyleCnt="0"/>
      <dgm:spPr/>
    </dgm:pt>
    <dgm:pt modelId="{7FCFB52A-7D30-444E-83AB-E49AD787D404}" type="pres">
      <dgm:prSet presAssocID="{6909BCFF-92E6-42C2-9466-0660B7EB9779}" presName="bkgdShape" presStyleLbl="node1" presStyleIdx="2" presStyleCnt="5" custScaleX="156035"/>
      <dgm:spPr/>
      <dgm:t>
        <a:bodyPr/>
        <a:lstStyle/>
        <a:p>
          <a:endParaRPr lang="th-TH"/>
        </a:p>
      </dgm:t>
    </dgm:pt>
    <dgm:pt modelId="{6B3ED3CE-C5CC-461C-9BC7-EEF8673199F8}" type="pres">
      <dgm:prSet presAssocID="{6909BCFF-92E6-42C2-9466-0660B7EB9779}" presName="nodeTx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BEB04E4E-B13D-4FB9-93D5-C087C7B9337C}" type="pres">
      <dgm:prSet presAssocID="{6909BCFF-92E6-42C2-9466-0660B7EB9779}" presName="invisiNode" presStyleLbl="node1" presStyleIdx="2" presStyleCnt="5"/>
      <dgm:spPr/>
    </dgm:pt>
    <dgm:pt modelId="{BDF40E07-0CE0-4A20-98D9-EC841C4D3EAA}" type="pres">
      <dgm:prSet presAssocID="{6909BCFF-92E6-42C2-9466-0660B7EB9779}" presName="imagNode" presStyleLbl="fgImgPlace1" presStyleIdx="2" presStyleCnt="5" custScaleX="154977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C2FDBBBD-87DD-4917-9D24-5EBA9F2B0AF1}" type="pres">
      <dgm:prSet presAssocID="{E10CD4DA-D4E7-4DCC-98D3-32537B278785}" presName="sibTrans" presStyleLbl="sibTrans2D1" presStyleIdx="0" presStyleCnt="0"/>
      <dgm:spPr/>
      <dgm:t>
        <a:bodyPr/>
        <a:lstStyle/>
        <a:p>
          <a:endParaRPr lang="th-TH"/>
        </a:p>
      </dgm:t>
    </dgm:pt>
    <dgm:pt modelId="{8735E046-2626-4F24-8343-F5FE2FD1148B}" type="pres">
      <dgm:prSet presAssocID="{EA26118C-1C15-4E2F-B4AF-F65B2D110C6D}" presName="compNode" presStyleCnt="0"/>
      <dgm:spPr/>
    </dgm:pt>
    <dgm:pt modelId="{47F31139-4F26-4CA2-86EC-CE9BD3EA74BF}" type="pres">
      <dgm:prSet presAssocID="{EA26118C-1C15-4E2F-B4AF-F65B2D110C6D}" presName="bkgdShape" presStyleLbl="node1" presStyleIdx="3" presStyleCnt="5" custLinFactNeighborX="-1323"/>
      <dgm:spPr/>
      <dgm:t>
        <a:bodyPr/>
        <a:lstStyle/>
        <a:p>
          <a:endParaRPr lang="th-TH"/>
        </a:p>
      </dgm:t>
    </dgm:pt>
    <dgm:pt modelId="{099955DE-23FD-4701-A501-04182BEBA577}" type="pres">
      <dgm:prSet presAssocID="{EA26118C-1C15-4E2F-B4AF-F65B2D110C6D}" presName="nodeTx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66BDCB9B-0470-408B-86F7-CE3464D1AC34}" type="pres">
      <dgm:prSet presAssocID="{EA26118C-1C15-4E2F-B4AF-F65B2D110C6D}" presName="invisiNode" presStyleLbl="node1" presStyleIdx="3" presStyleCnt="5"/>
      <dgm:spPr/>
    </dgm:pt>
    <dgm:pt modelId="{6250B49E-42B9-4043-89BE-A204B4306FAD}" type="pres">
      <dgm:prSet presAssocID="{EA26118C-1C15-4E2F-B4AF-F65B2D110C6D}" presName="imagNode" presStyleLbl="fgImgPlace1" presStyleIdx="3" presStyleCnt="5" custLinFactNeighborX="-4182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390E76CD-B540-466A-BFB9-17ADC2A27072}" type="pres">
      <dgm:prSet presAssocID="{0052918A-592F-4ECC-937A-6999F94F4AF1}" presName="sibTrans" presStyleLbl="sibTrans2D1" presStyleIdx="0" presStyleCnt="0"/>
      <dgm:spPr/>
      <dgm:t>
        <a:bodyPr/>
        <a:lstStyle/>
        <a:p>
          <a:endParaRPr lang="th-TH"/>
        </a:p>
      </dgm:t>
    </dgm:pt>
    <dgm:pt modelId="{F8F66165-272F-4273-AFAF-C101BE9C5412}" type="pres">
      <dgm:prSet presAssocID="{69062CA7-A349-4860-BF43-AF122F154FD4}" presName="compNode" presStyleCnt="0"/>
      <dgm:spPr/>
    </dgm:pt>
    <dgm:pt modelId="{710EA664-F389-403A-A1C2-D721EEF16FF4}" type="pres">
      <dgm:prSet presAssocID="{69062CA7-A349-4860-BF43-AF122F154FD4}" presName="bkgdShape" presStyleLbl="node1" presStyleIdx="4" presStyleCnt="5" custLinFactNeighborX="-1882" custLinFactNeighborY="-2139"/>
      <dgm:spPr/>
      <dgm:t>
        <a:bodyPr/>
        <a:lstStyle/>
        <a:p>
          <a:endParaRPr lang="th-TH"/>
        </a:p>
      </dgm:t>
    </dgm:pt>
    <dgm:pt modelId="{7DF9EFC5-9190-4A2A-A915-DDD5D6CFAA45}" type="pres">
      <dgm:prSet presAssocID="{69062CA7-A349-4860-BF43-AF122F154FD4}" presName="nodeTx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F2C9E52C-52C6-494C-9158-AD9BC2C67AF7}" type="pres">
      <dgm:prSet presAssocID="{69062CA7-A349-4860-BF43-AF122F154FD4}" presName="invisiNode" presStyleLbl="node1" presStyleIdx="4" presStyleCnt="5"/>
      <dgm:spPr/>
    </dgm:pt>
    <dgm:pt modelId="{9FA39041-8BAB-4E18-ADC1-77021DF67733}" type="pres">
      <dgm:prSet presAssocID="{69062CA7-A349-4860-BF43-AF122F154FD4}" presName="imagNode" presStyleLbl="fgImgPlace1" presStyleIdx="4" presStyleCnt="5" custScaleX="112627" custScaleY="137294" custLinFactNeighborY="24978"/>
      <dgm:spPr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th-TH"/>
        </a:p>
      </dgm:t>
    </dgm:pt>
  </dgm:ptLst>
  <dgm:cxnLst>
    <dgm:cxn modelId="{8B656E38-714B-4D57-8CA4-97A838728E1D}" srcId="{0143AA3C-A04C-4BFE-9122-56EB8BA81578}" destId="{EA26118C-1C15-4E2F-B4AF-F65B2D110C6D}" srcOrd="3" destOrd="0" parTransId="{89639437-B6D9-4FC0-B94F-1D9512386356}" sibTransId="{0052918A-592F-4ECC-937A-6999F94F4AF1}"/>
    <dgm:cxn modelId="{C137053F-7F06-4159-B287-03178FBF50EE}" type="presOf" srcId="{0052918A-592F-4ECC-937A-6999F94F4AF1}" destId="{390E76CD-B540-466A-BFB9-17ADC2A27072}" srcOrd="0" destOrd="0" presId="urn:microsoft.com/office/officeart/2005/8/layout/hList7"/>
    <dgm:cxn modelId="{9DBE00D9-12BF-4CF1-88ED-A687C0257949}" type="presOf" srcId="{EA26118C-1C15-4E2F-B4AF-F65B2D110C6D}" destId="{099955DE-23FD-4701-A501-04182BEBA577}" srcOrd="1" destOrd="0" presId="urn:microsoft.com/office/officeart/2005/8/layout/hList7"/>
    <dgm:cxn modelId="{D570C84F-1AFF-429F-801E-1ACAA0916C44}" type="presOf" srcId="{EA26118C-1C15-4E2F-B4AF-F65B2D110C6D}" destId="{47F31139-4F26-4CA2-86EC-CE9BD3EA74BF}" srcOrd="0" destOrd="0" presId="urn:microsoft.com/office/officeart/2005/8/layout/hList7"/>
    <dgm:cxn modelId="{A1A963CF-263A-48DD-B1C9-C5F2004ED795}" type="presOf" srcId="{C52F9EB6-5864-4EC5-B42C-CC4D20B4028B}" destId="{B3420166-0527-448C-A5AE-A4BD7AAE2F10}" srcOrd="0" destOrd="0" presId="urn:microsoft.com/office/officeart/2005/8/layout/hList7"/>
    <dgm:cxn modelId="{D7A2018B-05DF-4534-84C9-C576A192BD24}" type="presOf" srcId="{69062CA7-A349-4860-BF43-AF122F154FD4}" destId="{7DF9EFC5-9190-4A2A-A915-DDD5D6CFAA45}" srcOrd="1" destOrd="0" presId="urn:microsoft.com/office/officeart/2005/8/layout/hList7"/>
    <dgm:cxn modelId="{923E9725-B933-44BE-ACF2-5E93E5BEC07E}" type="presOf" srcId="{FCCDD93A-6758-47D8-9535-CE09F2C140B3}" destId="{D77518BD-6E2C-4B55-BC00-4D55F0CB66FC}" srcOrd="1" destOrd="0" presId="urn:microsoft.com/office/officeart/2005/8/layout/hList7"/>
    <dgm:cxn modelId="{E330A706-9E1F-4AC3-9074-2BF50F804467}" type="presOf" srcId="{FCCDD93A-6758-47D8-9535-CE09F2C140B3}" destId="{6AE0A0EC-C4C3-4721-BF0D-0F6E63AEEBEB}" srcOrd="0" destOrd="0" presId="urn:microsoft.com/office/officeart/2005/8/layout/hList7"/>
    <dgm:cxn modelId="{CD49B758-E65C-44CE-BE23-A9E3C3C941D0}" type="presOf" srcId="{AAE76FCF-1277-4D7C-BCF8-1815C570FB30}" destId="{B6383FF7-4108-4D1E-982E-94A927D89438}" srcOrd="0" destOrd="0" presId="urn:microsoft.com/office/officeart/2005/8/layout/hList7"/>
    <dgm:cxn modelId="{2357CECA-55A0-4A1F-9913-A5C9E5473E0D}" type="presOf" srcId="{69062CA7-A349-4860-BF43-AF122F154FD4}" destId="{710EA664-F389-403A-A1C2-D721EEF16FF4}" srcOrd="0" destOrd="0" presId="urn:microsoft.com/office/officeart/2005/8/layout/hList7"/>
    <dgm:cxn modelId="{DAC38867-8719-4006-A7DE-EBFA9121E5B8}" srcId="{0143AA3C-A04C-4BFE-9122-56EB8BA81578}" destId="{AAE76FCF-1277-4D7C-BCF8-1815C570FB30}" srcOrd="0" destOrd="0" parTransId="{E51379A3-CC62-414F-843F-40F6EB0E8631}" sibTransId="{C52F9EB6-5864-4EC5-B42C-CC4D20B4028B}"/>
    <dgm:cxn modelId="{6D52A6AB-27CA-432F-AE7A-D503F1625EA7}" type="presOf" srcId="{6909BCFF-92E6-42C2-9466-0660B7EB9779}" destId="{7FCFB52A-7D30-444E-83AB-E49AD787D404}" srcOrd="0" destOrd="0" presId="urn:microsoft.com/office/officeart/2005/8/layout/hList7"/>
    <dgm:cxn modelId="{B2632C55-B2AE-4D97-9370-A0BDBE9BDEBA}" type="presOf" srcId="{0FC97DAE-006D-48BA-826A-B760CF670F6A}" destId="{5FDA46A0-BE75-4432-AA51-A2A72649D2B7}" srcOrd="0" destOrd="0" presId="urn:microsoft.com/office/officeart/2005/8/layout/hList7"/>
    <dgm:cxn modelId="{B747D56B-D907-45A4-B938-616931E0B558}" type="presOf" srcId="{0143AA3C-A04C-4BFE-9122-56EB8BA81578}" destId="{DC278D8B-141C-4059-AD5A-8B15A8051611}" srcOrd="0" destOrd="0" presId="urn:microsoft.com/office/officeart/2005/8/layout/hList7"/>
    <dgm:cxn modelId="{CE76C039-BACE-43B2-802A-72628A207FB5}" type="presOf" srcId="{E10CD4DA-D4E7-4DCC-98D3-32537B278785}" destId="{C2FDBBBD-87DD-4917-9D24-5EBA9F2B0AF1}" srcOrd="0" destOrd="0" presId="urn:microsoft.com/office/officeart/2005/8/layout/hList7"/>
    <dgm:cxn modelId="{88DCB19C-F696-423F-B98E-AE952172948E}" type="presOf" srcId="{6909BCFF-92E6-42C2-9466-0660B7EB9779}" destId="{6B3ED3CE-C5CC-461C-9BC7-EEF8673199F8}" srcOrd="1" destOrd="0" presId="urn:microsoft.com/office/officeart/2005/8/layout/hList7"/>
    <dgm:cxn modelId="{0A94E9AE-D17E-4961-8AAF-56C8CA50DF96}" srcId="{0143AA3C-A04C-4BFE-9122-56EB8BA81578}" destId="{69062CA7-A349-4860-BF43-AF122F154FD4}" srcOrd="4" destOrd="0" parTransId="{A4A7A3B4-C20D-4EF7-9151-72E812112832}" sibTransId="{672080BA-ED51-4E13-9C37-ED525B356DE0}"/>
    <dgm:cxn modelId="{E2EC6BD4-22A8-4674-B92D-1CA2A4BFA847}" srcId="{0143AA3C-A04C-4BFE-9122-56EB8BA81578}" destId="{FCCDD93A-6758-47D8-9535-CE09F2C140B3}" srcOrd="1" destOrd="0" parTransId="{E0A21EB0-6D03-4C25-80AD-BC37660B45E9}" sibTransId="{0FC97DAE-006D-48BA-826A-B760CF670F6A}"/>
    <dgm:cxn modelId="{107BE57E-7748-43B7-B07F-671F1CEBB0FE}" type="presOf" srcId="{AAE76FCF-1277-4D7C-BCF8-1815C570FB30}" destId="{A02BB4D1-8539-4365-ACCA-1B0EC757B780}" srcOrd="1" destOrd="0" presId="urn:microsoft.com/office/officeart/2005/8/layout/hList7"/>
    <dgm:cxn modelId="{CB02813F-EC49-4459-B8A4-90D8335FE9E7}" srcId="{0143AA3C-A04C-4BFE-9122-56EB8BA81578}" destId="{6909BCFF-92E6-42C2-9466-0660B7EB9779}" srcOrd="2" destOrd="0" parTransId="{669936FF-3CD7-4427-9B1B-2EF6C1331104}" sibTransId="{E10CD4DA-D4E7-4DCC-98D3-32537B278785}"/>
    <dgm:cxn modelId="{FFD6EF4F-81D0-4D87-94A5-B7CBFBBD4D9F}" type="presParOf" srcId="{DC278D8B-141C-4059-AD5A-8B15A8051611}" destId="{1BD756CF-4B82-41E0-BE7C-A17BF5AA12FB}" srcOrd="0" destOrd="0" presId="urn:microsoft.com/office/officeart/2005/8/layout/hList7"/>
    <dgm:cxn modelId="{0A1769DB-2710-4561-BCD3-BD3E272334F4}" type="presParOf" srcId="{DC278D8B-141C-4059-AD5A-8B15A8051611}" destId="{69A7195A-CAE1-4043-B19E-B995CDB04FA7}" srcOrd="1" destOrd="0" presId="urn:microsoft.com/office/officeart/2005/8/layout/hList7"/>
    <dgm:cxn modelId="{08B192C0-AD2F-4F6A-AF1A-63BE7EF1FD9B}" type="presParOf" srcId="{69A7195A-CAE1-4043-B19E-B995CDB04FA7}" destId="{AC7B39BB-AE9C-44B4-A6AA-011DDA35F6F9}" srcOrd="0" destOrd="0" presId="urn:microsoft.com/office/officeart/2005/8/layout/hList7"/>
    <dgm:cxn modelId="{30ACD145-D04A-4AE4-B2B5-D89E9AE75C9B}" type="presParOf" srcId="{AC7B39BB-AE9C-44B4-A6AA-011DDA35F6F9}" destId="{B6383FF7-4108-4D1E-982E-94A927D89438}" srcOrd="0" destOrd="0" presId="urn:microsoft.com/office/officeart/2005/8/layout/hList7"/>
    <dgm:cxn modelId="{59492577-B455-432F-B958-8B44BDF559C5}" type="presParOf" srcId="{AC7B39BB-AE9C-44B4-A6AA-011DDA35F6F9}" destId="{A02BB4D1-8539-4365-ACCA-1B0EC757B780}" srcOrd="1" destOrd="0" presId="urn:microsoft.com/office/officeart/2005/8/layout/hList7"/>
    <dgm:cxn modelId="{AFE378C6-BC0D-4977-97B2-434643996DF5}" type="presParOf" srcId="{AC7B39BB-AE9C-44B4-A6AA-011DDA35F6F9}" destId="{C5245B46-7E94-422D-A19F-2487743B61F9}" srcOrd="2" destOrd="0" presId="urn:microsoft.com/office/officeart/2005/8/layout/hList7"/>
    <dgm:cxn modelId="{42843B3D-6603-4894-A37F-828CE5BAB19B}" type="presParOf" srcId="{AC7B39BB-AE9C-44B4-A6AA-011DDA35F6F9}" destId="{D55F8CC3-AABB-4364-AE52-E63A77597B3C}" srcOrd="3" destOrd="0" presId="urn:microsoft.com/office/officeart/2005/8/layout/hList7"/>
    <dgm:cxn modelId="{E3351162-F008-40BE-816E-8CC4CAF21C14}" type="presParOf" srcId="{69A7195A-CAE1-4043-B19E-B995CDB04FA7}" destId="{B3420166-0527-448C-A5AE-A4BD7AAE2F10}" srcOrd="1" destOrd="0" presId="urn:microsoft.com/office/officeart/2005/8/layout/hList7"/>
    <dgm:cxn modelId="{06B22C6A-1557-4B34-A3B9-C27550C507E2}" type="presParOf" srcId="{69A7195A-CAE1-4043-B19E-B995CDB04FA7}" destId="{70E26748-65A3-4972-A7D2-71C50D6EFEA2}" srcOrd="2" destOrd="0" presId="urn:microsoft.com/office/officeart/2005/8/layout/hList7"/>
    <dgm:cxn modelId="{8F12C7C6-C6E1-48C7-BAC1-2B112D6ED81F}" type="presParOf" srcId="{70E26748-65A3-4972-A7D2-71C50D6EFEA2}" destId="{6AE0A0EC-C4C3-4721-BF0D-0F6E63AEEBEB}" srcOrd="0" destOrd="0" presId="urn:microsoft.com/office/officeart/2005/8/layout/hList7"/>
    <dgm:cxn modelId="{40CB11D3-0999-4C5A-A602-B26774F8AA56}" type="presParOf" srcId="{70E26748-65A3-4972-A7D2-71C50D6EFEA2}" destId="{D77518BD-6E2C-4B55-BC00-4D55F0CB66FC}" srcOrd="1" destOrd="0" presId="urn:microsoft.com/office/officeart/2005/8/layout/hList7"/>
    <dgm:cxn modelId="{E8A6E545-BA35-4112-87A7-7A48F8211FBD}" type="presParOf" srcId="{70E26748-65A3-4972-A7D2-71C50D6EFEA2}" destId="{8B5852D2-4B4E-46B7-A3BE-A2BEBBF62BC1}" srcOrd="2" destOrd="0" presId="urn:microsoft.com/office/officeart/2005/8/layout/hList7"/>
    <dgm:cxn modelId="{20C1A9F1-51A5-49AD-A762-87C3D2363402}" type="presParOf" srcId="{70E26748-65A3-4972-A7D2-71C50D6EFEA2}" destId="{E2636B79-4ACE-4BC7-8E42-95AF71B8D630}" srcOrd="3" destOrd="0" presId="urn:microsoft.com/office/officeart/2005/8/layout/hList7"/>
    <dgm:cxn modelId="{A182D19A-C15D-4478-9D80-B92CF94A2FD3}" type="presParOf" srcId="{69A7195A-CAE1-4043-B19E-B995CDB04FA7}" destId="{5FDA46A0-BE75-4432-AA51-A2A72649D2B7}" srcOrd="3" destOrd="0" presId="urn:microsoft.com/office/officeart/2005/8/layout/hList7"/>
    <dgm:cxn modelId="{9260623D-3589-479A-8B37-E79D40331BDE}" type="presParOf" srcId="{69A7195A-CAE1-4043-B19E-B995CDB04FA7}" destId="{EAFEDA1E-6A64-425F-B983-6A2F07CA2122}" srcOrd="4" destOrd="0" presId="urn:microsoft.com/office/officeart/2005/8/layout/hList7"/>
    <dgm:cxn modelId="{EFA4C41A-0694-4B4C-B1D3-5A3B884F01BE}" type="presParOf" srcId="{EAFEDA1E-6A64-425F-B983-6A2F07CA2122}" destId="{7FCFB52A-7D30-444E-83AB-E49AD787D404}" srcOrd="0" destOrd="0" presId="urn:microsoft.com/office/officeart/2005/8/layout/hList7"/>
    <dgm:cxn modelId="{5DE777FE-C247-4A7F-B163-5ED146BB0221}" type="presParOf" srcId="{EAFEDA1E-6A64-425F-B983-6A2F07CA2122}" destId="{6B3ED3CE-C5CC-461C-9BC7-EEF8673199F8}" srcOrd="1" destOrd="0" presId="urn:microsoft.com/office/officeart/2005/8/layout/hList7"/>
    <dgm:cxn modelId="{9918DC3B-8F05-40A2-996F-7E606CB50F4D}" type="presParOf" srcId="{EAFEDA1E-6A64-425F-B983-6A2F07CA2122}" destId="{BEB04E4E-B13D-4FB9-93D5-C087C7B9337C}" srcOrd="2" destOrd="0" presId="urn:microsoft.com/office/officeart/2005/8/layout/hList7"/>
    <dgm:cxn modelId="{3C1F89E1-BE09-4530-9071-B19CAAD792B6}" type="presParOf" srcId="{EAFEDA1E-6A64-425F-B983-6A2F07CA2122}" destId="{BDF40E07-0CE0-4A20-98D9-EC841C4D3EAA}" srcOrd="3" destOrd="0" presId="urn:microsoft.com/office/officeart/2005/8/layout/hList7"/>
    <dgm:cxn modelId="{9FB07576-4F24-4FE2-8DDB-533FA00BF138}" type="presParOf" srcId="{69A7195A-CAE1-4043-B19E-B995CDB04FA7}" destId="{C2FDBBBD-87DD-4917-9D24-5EBA9F2B0AF1}" srcOrd="5" destOrd="0" presId="urn:microsoft.com/office/officeart/2005/8/layout/hList7"/>
    <dgm:cxn modelId="{64F31C17-5418-461C-A08A-691AC733A1E3}" type="presParOf" srcId="{69A7195A-CAE1-4043-B19E-B995CDB04FA7}" destId="{8735E046-2626-4F24-8343-F5FE2FD1148B}" srcOrd="6" destOrd="0" presId="urn:microsoft.com/office/officeart/2005/8/layout/hList7"/>
    <dgm:cxn modelId="{4112B39E-A09C-467B-9433-78DDB683A413}" type="presParOf" srcId="{8735E046-2626-4F24-8343-F5FE2FD1148B}" destId="{47F31139-4F26-4CA2-86EC-CE9BD3EA74BF}" srcOrd="0" destOrd="0" presId="urn:microsoft.com/office/officeart/2005/8/layout/hList7"/>
    <dgm:cxn modelId="{58EC65C2-DF5A-41F1-9D90-B8B7E8419F7A}" type="presParOf" srcId="{8735E046-2626-4F24-8343-F5FE2FD1148B}" destId="{099955DE-23FD-4701-A501-04182BEBA577}" srcOrd="1" destOrd="0" presId="urn:microsoft.com/office/officeart/2005/8/layout/hList7"/>
    <dgm:cxn modelId="{D9C4FB3C-8430-4282-9016-DAAE0476BDE3}" type="presParOf" srcId="{8735E046-2626-4F24-8343-F5FE2FD1148B}" destId="{66BDCB9B-0470-408B-86F7-CE3464D1AC34}" srcOrd="2" destOrd="0" presId="urn:microsoft.com/office/officeart/2005/8/layout/hList7"/>
    <dgm:cxn modelId="{EBEF7A9D-F9CA-4267-A531-A7808C8B5488}" type="presParOf" srcId="{8735E046-2626-4F24-8343-F5FE2FD1148B}" destId="{6250B49E-42B9-4043-89BE-A204B4306FAD}" srcOrd="3" destOrd="0" presId="urn:microsoft.com/office/officeart/2005/8/layout/hList7"/>
    <dgm:cxn modelId="{AB624456-0BE2-42CA-B87B-B61B5055BD1F}" type="presParOf" srcId="{69A7195A-CAE1-4043-B19E-B995CDB04FA7}" destId="{390E76CD-B540-466A-BFB9-17ADC2A27072}" srcOrd="7" destOrd="0" presId="urn:microsoft.com/office/officeart/2005/8/layout/hList7"/>
    <dgm:cxn modelId="{9DAE880D-09A4-4E05-9779-F2A81F9AB1F2}" type="presParOf" srcId="{69A7195A-CAE1-4043-B19E-B995CDB04FA7}" destId="{F8F66165-272F-4273-AFAF-C101BE9C5412}" srcOrd="8" destOrd="0" presId="urn:microsoft.com/office/officeart/2005/8/layout/hList7"/>
    <dgm:cxn modelId="{7EA05EBE-6D9B-452A-A799-F8FFB7FC7259}" type="presParOf" srcId="{F8F66165-272F-4273-AFAF-C101BE9C5412}" destId="{710EA664-F389-403A-A1C2-D721EEF16FF4}" srcOrd="0" destOrd="0" presId="urn:microsoft.com/office/officeart/2005/8/layout/hList7"/>
    <dgm:cxn modelId="{77F764AD-B5E1-4CFE-8C8B-547924F7992B}" type="presParOf" srcId="{F8F66165-272F-4273-AFAF-C101BE9C5412}" destId="{7DF9EFC5-9190-4A2A-A915-DDD5D6CFAA45}" srcOrd="1" destOrd="0" presId="urn:microsoft.com/office/officeart/2005/8/layout/hList7"/>
    <dgm:cxn modelId="{1D3B54EA-35FD-4F1D-898A-AD97ED8904CA}" type="presParOf" srcId="{F8F66165-272F-4273-AFAF-C101BE9C5412}" destId="{F2C9E52C-52C6-494C-9158-AD9BC2C67AF7}" srcOrd="2" destOrd="0" presId="urn:microsoft.com/office/officeart/2005/8/layout/hList7"/>
    <dgm:cxn modelId="{EE6FF2F3-B596-4BD2-B1C4-FEB896F140DA}" type="presParOf" srcId="{F8F66165-272F-4273-AFAF-C101BE9C5412}" destId="{9FA39041-8BAB-4E18-ADC1-77021DF67733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0E9C403-54A0-47E8-8649-D9D9F58DBF46}" type="doc">
      <dgm:prSet loTypeId="urn:microsoft.com/office/officeart/2005/8/layout/lProcess1" loCatId="process" qsTypeId="urn:microsoft.com/office/officeart/2005/8/quickstyle/3d2#5" qsCatId="3D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25E8A92F-BA62-494C-85D0-C9F3D8D6A510}">
      <dgm:prSet phldrT="[ข้อความ]" custT="1"/>
      <dgm:spPr>
        <a:solidFill>
          <a:srgbClr val="FFC000"/>
        </a:solidFill>
      </dgm:spPr>
      <dgm:t>
        <a:bodyPr/>
        <a:lstStyle/>
        <a:p>
          <a:r>
            <a:rPr lang="th-TH" sz="32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หมู่บ้านทั้งหมด</a:t>
          </a:r>
        </a:p>
      </dgm:t>
    </dgm:pt>
    <dgm:pt modelId="{4263E5ED-2742-4284-AFA2-56F30E7D51CC}" type="parTrans" cxnId="{F1FAF41B-A2FD-4DAE-BFB6-394DBA80D912}">
      <dgm:prSet/>
      <dgm:spPr/>
      <dgm:t>
        <a:bodyPr/>
        <a:lstStyle/>
        <a:p>
          <a:endParaRPr lang="th-TH"/>
        </a:p>
      </dgm:t>
    </dgm:pt>
    <dgm:pt modelId="{656F9F1D-6721-405E-BD0E-805C926F8AFA}" type="sibTrans" cxnId="{F1FAF41B-A2FD-4DAE-BFB6-394DBA80D912}">
      <dgm:prSet/>
      <dgm:spPr/>
      <dgm:t>
        <a:bodyPr/>
        <a:lstStyle/>
        <a:p>
          <a:endParaRPr lang="th-TH"/>
        </a:p>
      </dgm:t>
    </dgm:pt>
    <dgm:pt modelId="{9E0F1982-0881-4668-A2C7-D71A3283782D}">
      <dgm:prSet phldrT="[ข้อความ]" custT="1"/>
      <dgm:spPr>
        <a:solidFill>
          <a:schemeClr val="tx1">
            <a:alpha val="89804"/>
          </a:schemeClr>
        </a:solidFill>
      </dgm:spPr>
      <dgm:t>
        <a:bodyPr/>
        <a:lstStyle/>
        <a:p>
          <a:r>
            <a:rPr lang="th-TH" sz="3200" dirty="0" smtClean="0">
              <a:solidFill>
                <a:schemeClr val="bg1"/>
              </a:solidFill>
              <a:latin typeface="TH SarabunPSK" pitchFamily="34" charset="-34"/>
              <a:cs typeface="TH SarabunPSK" pitchFamily="34" charset="-34"/>
            </a:rPr>
            <a:t>6 หมู่บ้าน</a:t>
          </a:r>
          <a:endParaRPr lang="th-TH" sz="3200" dirty="0">
            <a:solidFill>
              <a:schemeClr val="bg1"/>
            </a:solidFill>
            <a:latin typeface="TH SarabunPSK" pitchFamily="34" charset="-34"/>
            <a:cs typeface="TH SarabunPSK" pitchFamily="34" charset="-34"/>
          </a:endParaRPr>
        </a:p>
      </dgm:t>
    </dgm:pt>
    <dgm:pt modelId="{286383E3-C394-471F-8413-78579B9B9B8E}" type="parTrans" cxnId="{75E8DEC7-B5D8-46A0-B54E-FF908280EF89}">
      <dgm:prSet/>
      <dgm:spPr>
        <a:solidFill>
          <a:srgbClr val="C00000"/>
        </a:solidFill>
      </dgm:spPr>
      <dgm:t>
        <a:bodyPr/>
        <a:lstStyle/>
        <a:p>
          <a:endParaRPr lang="th-TH"/>
        </a:p>
      </dgm:t>
    </dgm:pt>
    <dgm:pt modelId="{9ACF3029-30A4-41D8-9A5B-ED4151F34F36}" type="sibTrans" cxnId="{75E8DEC7-B5D8-46A0-B54E-FF908280EF89}">
      <dgm:prSet/>
      <dgm:spPr/>
      <dgm:t>
        <a:bodyPr/>
        <a:lstStyle/>
        <a:p>
          <a:endParaRPr lang="th-TH"/>
        </a:p>
      </dgm:t>
    </dgm:pt>
    <dgm:pt modelId="{01EBE6DE-543F-4699-8CEB-10EBAEABC47A}">
      <dgm:prSet phldrT="[ข้อความ]" custT="1"/>
      <dgm:spPr>
        <a:solidFill>
          <a:srgbClr val="FFC000"/>
        </a:solidFill>
      </dgm:spPr>
      <dgm:t>
        <a:bodyPr/>
        <a:lstStyle/>
        <a:p>
          <a:r>
            <a:rPr lang="th-TH" sz="32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หลังคาเรือนทั้งหมด</a:t>
          </a:r>
        </a:p>
      </dgm:t>
    </dgm:pt>
    <dgm:pt modelId="{B9656F7A-E830-42B0-925B-839EC0096E79}" type="parTrans" cxnId="{BD971399-0530-41ED-A1E2-E6CADFC5EE3D}">
      <dgm:prSet/>
      <dgm:spPr/>
      <dgm:t>
        <a:bodyPr/>
        <a:lstStyle/>
        <a:p>
          <a:endParaRPr lang="th-TH"/>
        </a:p>
      </dgm:t>
    </dgm:pt>
    <dgm:pt modelId="{2F2EDD3F-64B4-4B66-B570-009B59D12678}" type="sibTrans" cxnId="{BD971399-0530-41ED-A1E2-E6CADFC5EE3D}">
      <dgm:prSet/>
      <dgm:spPr/>
      <dgm:t>
        <a:bodyPr/>
        <a:lstStyle/>
        <a:p>
          <a:endParaRPr lang="th-TH"/>
        </a:p>
      </dgm:t>
    </dgm:pt>
    <dgm:pt modelId="{7AF9A16E-3CDF-4EFF-AE5E-B2692887BA3A}">
      <dgm:prSet phldrT="[ข้อความ]" custT="1"/>
      <dgm:spPr>
        <a:solidFill>
          <a:schemeClr val="tx1">
            <a:alpha val="89804"/>
          </a:schemeClr>
        </a:solidFill>
      </dgm:spPr>
      <dgm:t>
        <a:bodyPr/>
        <a:lstStyle/>
        <a:p>
          <a:r>
            <a:rPr lang="en-US" sz="3200" dirty="0" smtClean="0">
              <a:solidFill>
                <a:schemeClr val="bg1"/>
              </a:solidFill>
              <a:latin typeface="TH SarabunPSK" pitchFamily="34" charset="-34"/>
              <a:cs typeface="TH SarabunPSK" pitchFamily="34" charset="-34"/>
            </a:rPr>
            <a:t>618 </a:t>
          </a:r>
          <a:r>
            <a:rPr lang="th-TH" sz="3200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rPr>
            <a:t>หลังคาเรือน</a:t>
          </a:r>
        </a:p>
      </dgm:t>
    </dgm:pt>
    <dgm:pt modelId="{3BB73722-AC64-4011-89B6-EFCF06E6C7DA}" type="parTrans" cxnId="{554BCCC0-101B-43CC-A6FF-5D346D61C0C6}">
      <dgm:prSet/>
      <dgm:spPr>
        <a:solidFill>
          <a:srgbClr val="C00000"/>
        </a:solidFill>
      </dgm:spPr>
      <dgm:t>
        <a:bodyPr/>
        <a:lstStyle/>
        <a:p>
          <a:endParaRPr lang="th-TH"/>
        </a:p>
      </dgm:t>
    </dgm:pt>
    <dgm:pt modelId="{A9B142EF-B96C-4D24-B457-91C60CC62D20}" type="sibTrans" cxnId="{554BCCC0-101B-43CC-A6FF-5D346D61C0C6}">
      <dgm:prSet/>
      <dgm:spPr/>
      <dgm:t>
        <a:bodyPr/>
        <a:lstStyle/>
        <a:p>
          <a:endParaRPr lang="th-TH"/>
        </a:p>
      </dgm:t>
    </dgm:pt>
    <dgm:pt modelId="{0EF7200C-8F6F-41E6-B4B5-02119D1A32F0}">
      <dgm:prSet phldrT="[ข้อความ]" custT="1"/>
      <dgm:spPr>
        <a:solidFill>
          <a:srgbClr val="FFC000"/>
        </a:solidFill>
      </dgm:spPr>
      <dgm:t>
        <a:bodyPr/>
        <a:lstStyle/>
        <a:p>
          <a:r>
            <a:rPr lang="th-TH" sz="32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ประชากรทั้งหมด</a:t>
          </a:r>
        </a:p>
      </dgm:t>
    </dgm:pt>
    <dgm:pt modelId="{43B6D3BE-A926-46C5-ABF4-EA4C806507DA}" type="parTrans" cxnId="{28E6653D-3879-4A5B-8A34-122347A5A0E2}">
      <dgm:prSet/>
      <dgm:spPr/>
      <dgm:t>
        <a:bodyPr/>
        <a:lstStyle/>
        <a:p>
          <a:endParaRPr lang="th-TH"/>
        </a:p>
      </dgm:t>
    </dgm:pt>
    <dgm:pt modelId="{0B881B7A-74C8-4A66-B5E0-A209142A98BC}" type="sibTrans" cxnId="{28E6653D-3879-4A5B-8A34-122347A5A0E2}">
      <dgm:prSet/>
      <dgm:spPr/>
      <dgm:t>
        <a:bodyPr/>
        <a:lstStyle/>
        <a:p>
          <a:endParaRPr lang="th-TH"/>
        </a:p>
      </dgm:t>
    </dgm:pt>
    <dgm:pt modelId="{CC595E28-B06F-496E-99CC-A4EB65684739}">
      <dgm:prSet phldrT="[ข้อความ]" custT="1"/>
      <dgm:spPr>
        <a:solidFill>
          <a:schemeClr val="tx1">
            <a:alpha val="89804"/>
          </a:schemeClr>
        </a:solidFill>
      </dgm:spPr>
      <dgm:t>
        <a:bodyPr/>
        <a:lstStyle/>
        <a:p>
          <a:r>
            <a:rPr lang="en-US" sz="3200" dirty="0" smtClean="0">
              <a:solidFill>
                <a:schemeClr val="bg1"/>
              </a:solidFill>
              <a:latin typeface="TH SarabunPSK" pitchFamily="34" charset="-34"/>
              <a:cs typeface="TH SarabunPSK" pitchFamily="34" charset="-34"/>
            </a:rPr>
            <a:t>2,853 </a:t>
          </a:r>
          <a:r>
            <a:rPr lang="th-TH" sz="3200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rPr>
            <a:t>คน</a:t>
          </a:r>
        </a:p>
      </dgm:t>
    </dgm:pt>
    <dgm:pt modelId="{4B2338BD-60A4-4EFB-833B-62991932F135}" type="parTrans" cxnId="{9ABD6C08-55FE-40F2-9F57-1924FC41FEB4}">
      <dgm:prSet/>
      <dgm:spPr>
        <a:solidFill>
          <a:srgbClr val="C00000"/>
        </a:solidFill>
      </dgm:spPr>
      <dgm:t>
        <a:bodyPr/>
        <a:lstStyle/>
        <a:p>
          <a:endParaRPr lang="th-TH"/>
        </a:p>
      </dgm:t>
    </dgm:pt>
    <dgm:pt modelId="{AD2903EB-467F-49D6-AA49-2757F50A93BA}" type="sibTrans" cxnId="{9ABD6C08-55FE-40F2-9F57-1924FC41FEB4}">
      <dgm:prSet/>
      <dgm:spPr/>
      <dgm:t>
        <a:bodyPr/>
        <a:lstStyle/>
        <a:p>
          <a:endParaRPr lang="th-TH"/>
        </a:p>
      </dgm:t>
    </dgm:pt>
    <dgm:pt modelId="{CD251BF7-AD05-4EB1-BB83-AE9FBEFFF2BB}" type="pres">
      <dgm:prSet presAssocID="{60E9C403-54A0-47E8-8649-D9D9F58DBF4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B17D93DA-4412-4151-B651-C7BABF0ABC6B}" type="pres">
      <dgm:prSet presAssocID="{25E8A92F-BA62-494C-85D0-C9F3D8D6A510}" presName="vertFlow" presStyleCnt="0"/>
      <dgm:spPr/>
    </dgm:pt>
    <dgm:pt modelId="{C52FC759-26F5-4243-8A80-80FCD16C806B}" type="pres">
      <dgm:prSet presAssocID="{25E8A92F-BA62-494C-85D0-C9F3D8D6A510}" presName="header" presStyleLbl="node1" presStyleIdx="0" presStyleCnt="3" custScaleY="138634"/>
      <dgm:spPr/>
      <dgm:t>
        <a:bodyPr/>
        <a:lstStyle/>
        <a:p>
          <a:endParaRPr lang="th-TH"/>
        </a:p>
      </dgm:t>
    </dgm:pt>
    <dgm:pt modelId="{3603F9E6-E9F2-42AD-AC78-D95EF6409D63}" type="pres">
      <dgm:prSet presAssocID="{286383E3-C394-471F-8413-78579B9B9B8E}" presName="parTrans" presStyleLbl="sibTrans2D1" presStyleIdx="0" presStyleCnt="3"/>
      <dgm:spPr/>
      <dgm:t>
        <a:bodyPr/>
        <a:lstStyle/>
        <a:p>
          <a:endParaRPr lang="th-TH"/>
        </a:p>
      </dgm:t>
    </dgm:pt>
    <dgm:pt modelId="{FDFB41E6-263E-49C5-8AE8-FFBD270C46B5}" type="pres">
      <dgm:prSet presAssocID="{9E0F1982-0881-4668-A2C7-D71A3283782D}" presName="child" presStyleLbl="alignAccFollowNode1" presStyleIdx="0" presStyleCnt="3" custScaleY="138634" custLinFactY="26997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6BFF41C5-6AE1-4CAF-B39C-050D3E828A1C}" type="pres">
      <dgm:prSet presAssocID="{25E8A92F-BA62-494C-85D0-C9F3D8D6A510}" presName="hSp" presStyleCnt="0"/>
      <dgm:spPr/>
    </dgm:pt>
    <dgm:pt modelId="{09FB28F6-71AA-4FED-9234-BD4C8C6B38A0}" type="pres">
      <dgm:prSet presAssocID="{01EBE6DE-543F-4699-8CEB-10EBAEABC47A}" presName="vertFlow" presStyleCnt="0"/>
      <dgm:spPr/>
    </dgm:pt>
    <dgm:pt modelId="{81E80F09-8B28-4803-A3CB-043957352AE8}" type="pres">
      <dgm:prSet presAssocID="{01EBE6DE-543F-4699-8CEB-10EBAEABC47A}" presName="header" presStyleLbl="node1" presStyleIdx="1" presStyleCnt="3" custScaleY="138634"/>
      <dgm:spPr/>
      <dgm:t>
        <a:bodyPr/>
        <a:lstStyle/>
        <a:p>
          <a:endParaRPr lang="th-TH"/>
        </a:p>
      </dgm:t>
    </dgm:pt>
    <dgm:pt modelId="{95641225-0D83-49EB-A955-612E055549DB}" type="pres">
      <dgm:prSet presAssocID="{3BB73722-AC64-4011-89B6-EFCF06E6C7DA}" presName="parTrans" presStyleLbl="sibTrans2D1" presStyleIdx="1" presStyleCnt="3"/>
      <dgm:spPr/>
      <dgm:t>
        <a:bodyPr/>
        <a:lstStyle/>
        <a:p>
          <a:endParaRPr lang="th-TH"/>
        </a:p>
      </dgm:t>
    </dgm:pt>
    <dgm:pt modelId="{E1EC9A94-38D5-4DF3-BE2B-7413CFCB6F14}" type="pres">
      <dgm:prSet presAssocID="{7AF9A16E-3CDF-4EFF-AE5E-B2692887BA3A}" presName="child" presStyleLbl="alignAccFollowNode1" presStyleIdx="1" presStyleCnt="3" custScaleY="138634" custLinFactY="26997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5F4E90DC-65B9-454A-8F6A-50D721F9C110}" type="pres">
      <dgm:prSet presAssocID="{01EBE6DE-543F-4699-8CEB-10EBAEABC47A}" presName="hSp" presStyleCnt="0"/>
      <dgm:spPr/>
    </dgm:pt>
    <dgm:pt modelId="{999799C6-4328-4C99-A019-1E98BB7A0961}" type="pres">
      <dgm:prSet presAssocID="{0EF7200C-8F6F-41E6-B4B5-02119D1A32F0}" presName="vertFlow" presStyleCnt="0"/>
      <dgm:spPr/>
    </dgm:pt>
    <dgm:pt modelId="{C46719E8-B1B4-4694-A6EF-EF52C10C0C49}" type="pres">
      <dgm:prSet presAssocID="{0EF7200C-8F6F-41E6-B4B5-02119D1A32F0}" presName="header" presStyleLbl="node1" presStyleIdx="2" presStyleCnt="3" custScaleY="138634"/>
      <dgm:spPr/>
      <dgm:t>
        <a:bodyPr/>
        <a:lstStyle/>
        <a:p>
          <a:endParaRPr lang="th-TH"/>
        </a:p>
      </dgm:t>
    </dgm:pt>
    <dgm:pt modelId="{59C2708E-F6A6-4685-84B0-D875D1108AD0}" type="pres">
      <dgm:prSet presAssocID="{4B2338BD-60A4-4EFB-833B-62991932F135}" presName="parTrans" presStyleLbl="sibTrans2D1" presStyleIdx="2" presStyleCnt="3"/>
      <dgm:spPr/>
      <dgm:t>
        <a:bodyPr/>
        <a:lstStyle/>
        <a:p>
          <a:endParaRPr lang="th-TH"/>
        </a:p>
      </dgm:t>
    </dgm:pt>
    <dgm:pt modelId="{8602677B-EE69-4A42-AC70-DFE1CE2E5260}" type="pres">
      <dgm:prSet presAssocID="{CC595E28-B06F-496E-99CC-A4EB65684739}" presName="child" presStyleLbl="alignAccFollowNode1" presStyleIdx="2" presStyleCnt="3" custScaleY="138634" custLinFactY="26997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EE75C8F5-A0C0-481E-9AC5-898E0E0A9A28}" type="presOf" srcId="{286383E3-C394-471F-8413-78579B9B9B8E}" destId="{3603F9E6-E9F2-42AD-AC78-D95EF6409D63}" srcOrd="0" destOrd="0" presId="urn:microsoft.com/office/officeart/2005/8/layout/lProcess1"/>
    <dgm:cxn modelId="{9ABD6C08-55FE-40F2-9F57-1924FC41FEB4}" srcId="{0EF7200C-8F6F-41E6-B4B5-02119D1A32F0}" destId="{CC595E28-B06F-496E-99CC-A4EB65684739}" srcOrd="0" destOrd="0" parTransId="{4B2338BD-60A4-4EFB-833B-62991932F135}" sibTransId="{AD2903EB-467F-49D6-AA49-2757F50A93BA}"/>
    <dgm:cxn modelId="{75E8DEC7-B5D8-46A0-B54E-FF908280EF89}" srcId="{25E8A92F-BA62-494C-85D0-C9F3D8D6A510}" destId="{9E0F1982-0881-4668-A2C7-D71A3283782D}" srcOrd="0" destOrd="0" parTransId="{286383E3-C394-471F-8413-78579B9B9B8E}" sibTransId="{9ACF3029-30A4-41D8-9A5B-ED4151F34F36}"/>
    <dgm:cxn modelId="{554BCCC0-101B-43CC-A6FF-5D346D61C0C6}" srcId="{01EBE6DE-543F-4699-8CEB-10EBAEABC47A}" destId="{7AF9A16E-3CDF-4EFF-AE5E-B2692887BA3A}" srcOrd="0" destOrd="0" parTransId="{3BB73722-AC64-4011-89B6-EFCF06E6C7DA}" sibTransId="{A9B142EF-B96C-4D24-B457-91C60CC62D20}"/>
    <dgm:cxn modelId="{C03863B8-762E-447F-99D7-7848983A0553}" type="presOf" srcId="{7AF9A16E-3CDF-4EFF-AE5E-B2692887BA3A}" destId="{E1EC9A94-38D5-4DF3-BE2B-7413CFCB6F14}" srcOrd="0" destOrd="0" presId="urn:microsoft.com/office/officeart/2005/8/layout/lProcess1"/>
    <dgm:cxn modelId="{FB777D9C-3585-40C7-9C9C-1781C2612DB1}" type="presOf" srcId="{9E0F1982-0881-4668-A2C7-D71A3283782D}" destId="{FDFB41E6-263E-49C5-8AE8-FFBD270C46B5}" srcOrd="0" destOrd="0" presId="urn:microsoft.com/office/officeart/2005/8/layout/lProcess1"/>
    <dgm:cxn modelId="{B9A62FEA-A7F4-4C6E-9D0E-85AB36BE675A}" type="presOf" srcId="{01EBE6DE-543F-4699-8CEB-10EBAEABC47A}" destId="{81E80F09-8B28-4803-A3CB-043957352AE8}" srcOrd="0" destOrd="0" presId="urn:microsoft.com/office/officeart/2005/8/layout/lProcess1"/>
    <dgm:cxn modelId="{C0D5196D-D4D5-40B0-93F3-18702D89E09E}" type="presOf" srcId="{60E9C403-54A0-47E8-8649-D9D9F58DBF46}" destId="{CD251BF7-AD05-4EB1-BB83-AE9FBEFFF2BB}" srcOrd="0" destOrd="0" presId="urn:microsoft.com/office/officeart/2005/8/layout/lProcess1"/>
    <dgm:cxn modelId="{F4F6C4DC-F23F-4532-A8DF-F4FB9D8BD4BE}" type="presOf" srcId="{4B2338BD-60A4-4EFB-833B-62991932F135}" destId="{59C2708E-F6A6-4685-84B0-D875D1108AD0}" srcOrd="0" destOrd="0" presId="urn:microsoft.com/office/officeart/2005/8/layout/lProcess1"/>
    <dgm:cxn modelId="{96F1231B-A410-4941-8D6E-57D8AF36E868}" type="presOf" srcId="{25E8A92F-BA62-494C-85D0-C9F3D8D6A510}" destId="{C52FC759-26F5-4243-8A80-80FCD16C806B}" srcOrd="0" destOrd="0" presId="urn:microsoft.com/office/officeart/2005/8/layout/lProcess1"/>
    <dgm:cxn modelId="{BD971399-0530-41ED-A1E2-E6CADFC5EE3D}" srcId="{60E9C403-54A0-47E8-8649-D9D9F58DBF46}" destId="{01EBE6DE-543F-4699-8CEB-10EBAEABC47A}" srcOrd="1" destOrd="0" parTransId="{B9656F7A-E830-42B0-925B-839EC0096E79}" sibTransId="{2F2EDD3F-64B4-4B66-B570-009B59D12678}"/>
    <dgm:cxn modelId="{FA706BC8-6A0D-4DC8-A89F-E341079B4450}" type="presOf" srcId="{3BB73722-AC64-4011-89B6-EFCF06E6C7DA}" destId="{95641225-0D83-49EB-A955-612E055549DB}" srcOrd="0" destOrd="0" presId="urn:microsoft.com/office/officeart/2005/8/layout/lProcess1"/>
    <dgm:cxn modelId="{28E6653D-3879-4A5B-8A34-122347A5A0E2}" srcId="{60E9C403-54A0-47E8-8649-D9D9F58DBF46}" destId="{0EF7200C-8F6F-41E6-B4B5-02119D1A32F0}" srcOrd="2" destOrd="0" parTransId="{43B6D3BE-A926-46C5-ABF4-EA4C806507DA}" sibTransId="{0B881B7A-74C8-4A66-B5E0-A209142A98BC}"/>
    <dgm:cxn modelId="{F1FAF41B-A2FD-4DAE-BFB6-394DBA80D912}" srcId="{60E9C403-54A0-47E8-8649-D9D9F58DBF46}" destId="{25E8A92F-BA62-494C-85D0-C9F3D8D6A510}" srcOrd="0" destOrd="0" parTransId="{4263E5ED-2742-4284-AFA2-56F30E7D51CC}" sibTransId="{656F9F1D-6721-405E-BD0E-805C926F8AFA}"/>
    <dgm:cxn modelId="{12B7F8CA-50BD-4A4B-BB9F-2895F40D825E}" type="presOf" srcId="{0EF7200C-8F6F-41E6-B4B5-02119D1A32F0}" destId="{C46719E8-B1B4-4694-A6EF-EF52C10C0C49}" srcOrd="0" destOrd="0" presId="urn:microsoft.com/office/officeart/2005/8/layout/lProcess1"/>
    <dgm:cxn modelId="{AB68CB16-61C5-4638-A5F5-4F0CB1DE2F56}" type="presOf" srcId="{CC595E28-B06F-496E-99CC-A4EB65684739}" destId="{8602677B-EE69-4A42-AC70-DFE1CE2E5260}" srcOrd="0" destOrd="0" presId="urn:microsoft.com/office/officeart/2005/8/layout/lProcess1"/>
    <dgm:cxn modelId="{9FDFB5BF-90EB-4F8F-A564-FC87E9C8B904}" type="presParOf" srcId="{CD251BF7-AD05-4EB1-BB83-AE9FBEFFF2BB}" destId="{B17D93DA-4412-4151-B651-C7BABF0ABC6B}" srcOrd="0" destOrd="0" presId="urn:microsoft.com/office/officeart/2005/8/layout/lProcess1"/>
    <dgm:cxn modelId="{8AC45CE7-78A0-4D64-9E7A-AD119C6D65B1}" type="presParOf" srcId="{B17D93DA-4412-4151-B651-C7BABF0ABC6B}" destId="{C52FC759-26F5-4243-8A80-80FCD16C806B}" srcOrd="0" destOrd="0" presId="urn:microsoft.com/office/officeart/2005/8/layout/lProcess1"/>
    <dgm:cxn modelId="{5D76AA05-F407-4DCF-A8EE-02E3A86F0F44}" type="presParOf" srcId="{B17D93DA-4412-4151-B651-C7BABF0ABC6B}" destId="{3603F9E6-E9F2-42AD-AC78-D95EF6409D63}" srcOrd="1" destOrd="0" presId="urn:microsoft.com/office/officeart/2005/8/layout/lProcess1"/>
    <dgm:cxn modelId="{3DEA76F7-730C-44CF-ADBC-66C474FFA425}" type="presParOf" srcId="{B17D93DA-4412-4151-B651-C7BABF0ABC6B}" destId="{FDFB41E6-263E-49C5-8AE8-FFBD270C46B5}" srcOrd="2" destOrd="0" presId="urn:microsoft.com/office/officeart/2005/8/layout/lProcess1"/>
    <dgm:cxn modelId="{EC3671BE-173F-41BE-BDC6-686CF679ACB6}" type="presParOf" srcId="{CD251BF7-AD05-4EB1-BB83-AE9FBEFFF2BB}" destId="{6BFF41C5-6AE1-4CAF-B39C-050D3E828A1C}" srcOrd="1" destOrd="0" presId="urn:microsoft.com/office/officeart/2005/8/layout/lProcess1"/>
    <dgm:cxn modelId="{A5A16BD9-9501-4294-9200-9E61A2DD077D}" type="presParOf" srcId="{CD251BF7-AD05-4EB1-BB83-AE9FBEFFF2BB}" destId="{09FB28F6-71AA-4FED-9234-BD4C8C6B38A0}" srcOrd="2" destOrd="0" presId="urn:microsoft.com/office/officeart/2005/8/layout/lProcess1"/>
    <dgm:cxn modelId="{B0030D7F-C183-4A27-83FE-CEF8357E3AAD}" type="presParOf" srcId="{09FB28F6-71AA-4FED-9234-BD4C8C6B38A0}" destId="{81E80F09-8B28-4803-A3CB-043957352AE8}" srcOrd="0" destOrd="0" presId="urn:microsoft.com/office/officeart/2005/8/layout/lProcess1"/>
    <dgm:cxn modelId="{FE0F3BE2-C787-4183-B4DF-EAA75B9A6F07}" type="presParOf" srcId="{09FB28F6-71AA-4FED-9234-BD4C8C6B38A0}" destId="{95641225-0D83-49EB-A955-612E055549DB}" srcOrd="1" destOrd="0" presId="urn:microsoft.com/office/officeart/2005/8/layout/lProcess1"/>
    <dgm:cxn modelId="{F11DC161-1A0F-4343-9972-F70B9183ADB8}" type="presParOf" srcId="{09FB28F6-71AA-4FED-9234-BD4C8C6B38A0}" destId="{E1EC9A94-38D5-4DF3-BE2B-7413CFCB6F14}" srcOrd="2" destOrd="0" presId="urn:microsoft.com/office/officeart/2005/8/layout/lProcess1"/>
    <dgm:cxn modelId="{11AF0EDC-3A4A-4362-84DF-68FDCB3260E8}" type="presParOf" srcId="{CD251BF7-AD05-4EB1-BB83-AE9FBEFFF2BB}" destId="{5F4E90DC-65B9-454A-8F6A-50D721F9C110}" srcOrd="3" destOrd="0" presId="urn:microsoft.com/office/officeart/2005/8/layout/lProcess1"/>
    <dgm:cxn modelId="{94DBEE9C-E91C-40CB-9A69-E862BF0B824F}" type="presParOf" srcId="{CD251BF7-AD05-4EB1-BB83-AE9FBEFFF2BB}" destId="{999799C6-4328-4C99-A019-1E98BB7A0961}" srcOrd="4" destOrd="0" presId="urn:microsoft.com/office/officeart/2005/8/layout/lProcess1"/>
    <dgm:cxn modelId="{EB85DD5C-1C83-4211-96EF-F6730DDDBAA1}" type="presParOf" srcId="{999799C6-4328-4C99-A019-1E98BB7A0961}" destId="{C46719E8-B1B4-4694-A6EF-EF52C10C0C49}" srcOrd="0" destOrd="0" presId="urn:microsoft.com/office/officeart/2005/8/layout/lProcess1"/>
    <dgm:cxn modelId="{BFD18336-9631-40D9-8665-0E1EB3E7B9B0}" type="presParOf" srcId="{999799C6-4328-4C99-A019-1E98BB7A0961}" destId="{59C2708E-F6A6-4685-84B0-D875D1108AD0}" srcOrd="1" destOrd="0" presId="urn:microsoft.com/office/officeart/2005/8/layout/lProcess1"/>
    <dgm:cxn modelId="{E6B54908-5176-428E-8337-11BF72C2098C}" type="presParOf" srcId="{999799C6-4328-4C99-A019-1E98BB7A0961}" destId="{8602677B-EE69-4A42-AC70-DFE1CE2E5260}" srcOrd="2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9195A0B-AF2E-48F2-B491-47544BF7DE11}" type="doc">
      <dgm:prSet loTypeId="urn:microsoft.com/office/officeart/2005/8/layout/venn3" loCatId="relationship" qsTypeId="urn:microsoft.com/office/officeart/2005/8/quickstyle/3d2#6" qsCatId="3D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9F684252-211A-4DE8-86F6-118D8EE202CA}">
      <dgm:prSet phldrT="[ข้อความ]"/>
      <dgm:spPr>
        <a:solidFill>
          <a:srgbClr val="C00000"/>
        </a:solidFill>
      </dgm:spPr>
      <dgm:t>
        <a:bodyPr/>
        <a:lstStyle/>
        <a:p>
          <a:r>
            <a:rPr lang="th-TH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rPr>
            <a:t>เกษตรกรรม	 ร้อยละ </a:t>
          </a:r>
          <a:r>
            <a:rPr lang="en-US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rPr>
            <a:t>60</a:t>
          </a:r>
          <a:endParaRPr lang="th-TH" dirty="0">
            <a:solidFill>
              <a:schemeClr val="bg1"/>
            </a:solidFill>
            <a:latin typeface="TH SarabunPSK" pitchFamily="34" charset="-34"/>
            <a:cs typeface="TH SarabunPSK" pitchFamily="34" charset="-34"/>
          </a:endParaRPr>
        </a:p>
      </dgm:t>
    </dgm:pt>
    <dgm:pt modelId="{0F6F02E8-E481-4BA3-A08F-FC70F5184DF0}" type="parTrans" cxnId="{854CF423-74F3-4EF2-8073-0D42FF1C2976}">
      <dgm:prSet/>
      <dgm:spPr/>
      <dgm:t>
        <a:bodyPr/>
        <a:lstStyle/>
        <a:p>
          <a:endParaRPr lang="th-TH"/>
        </a:p>
      </dgm:t>
    </dgm:pt>
    <dgm:pt modelId="{3250E2E7-1718-4987-97DC-2490B9902B2E}" type="sibTrans" cxnId="{854CF423-74F3-4EF2-8073-0D42FF1C2976}">
      <dgm:prSet/>
      <dgm:spPr/>
      <dgm:t>
        <a:bodyPr/>
        <a:lstStyle/>
        <a:p>
          <a:endParaRPr lang="th-TH"/>
        </a:p>
      </dgm:t>
    </dgm:pt>
    <dgm:pt modelId="{2BD6B5ED-78CD-4B95-BA0C-8BE89810FD1B}">
      <dgm:prSet phldrT="[ข้อความ]"/>
      <dgm:spPr>
        <a:solidFill>
          <a:srgbClr val="FFC000"/>
        </a:solidFill>
      </dgm:spPr>
      <dgm:t>
        <a:bodyPr/>
        <a:lstStyle/>
        <a:p>
          <a:r>
            <a:rPr lang="th-TH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rPr>
            <a:t>รับจ้าง    ร้อยละ </a:t>
          </a:r>
          <a:r>
            <a:rPr lang="en-US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rPr>
            <a:t>25</a:t>
          </a:r>
          <a:endParaRPr lang="th-TH" dirty="0">
            <a:solidFill>
              <a:schemeClr val="bg1"/>
            </a:solidFill>
            <a:latin typeface="TH SarabunPSK" pitchFamily="34" charset="-34"/>
            <a:cs typeface="TH SarabunPSK" pitchFamily="34" charset="-34"/>
          </a:endParaRPr>
        </a:p>
      </dgm:t>
    </dgm:pt>
    <dgm:pt modelId="{CAF1AFD2-02A2-47D6-B92E-9314A2911961}" type="parTrans" cxnId="{87CCCF5D-656E-41ED-A416-0C40290CF1DE}">
      <dgm:prSet/>
      <dgm:spPr/>
      <dgm:t>
        <a:bodyPr/>
        <a:lstStyle/>
        <a:p>
          <a:endParaRPr lang="th-TH"/>
        </a:p>
      </dgm:t>
    </dgm:pt>
    <dgm:pt modelId="{00C7DF32-8537-48BC-9726-4E2FFB9B2FF7}" type="sibTrans" cxnId="{87CCCF5D-656E-41ED-A416-0C40290CF1DE}">
      <dgm:prSet/>
      <dgm:spPr/>
      <dgm:t>
        <a:bodyPr/>
        <a:lstStyle/>
        <a:p>
          <a:endParaRPr lang="th-TH"/>
        </a:p>
      </dgm:t>
    </dgm:pt>
    <dgm:pt modelId="{07AC3992-5A09-4C3A-8252-1ADC1B847742}">
      <dgm:prSet phldrT="[ข้อความ]"/>
      <dgm:spPr>
        <a:solidFill>
          <a:srgbClr val="00B0F0"/>
        </a:solidFill>
      </dgm:spPr>
      <dgm:t>
        <a:bodyPr/>
        <a:lstStyle/>
        <a:p>
          <a:r>
            <a:rPr lang="th-TH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rPr>
            <a:t>รับราชการ    ร้อยละ 9</a:t>
          </a:r>
          <a:endParaRPr lang="th-TH" dirty="0">
            <a:solidFill>
              <a:schemeClr val="bg1"/>
            </a:solidFill>
            <a:latin typeface="TH SarabunPSK" pitchFamily="34" charset="-34"/>
            <a:cs typeface="TH SarabunPSK" pitchFamily="34" charset="-34"/>
          </a:endParaRPr>
        </a:p>
      </dgm:t>
    </dgm:pt>
    <dgm:pt modelId="{9C7E49F4-71FE-4E2F-B581-B454703B0DA0}" type="parTrans" cxnId="{C6D2C85A-987F-4A5F-B976-2BAFBD7F57F0}">
      <dgm:prSet/>
      <dgm:spPr/>
      <dgm:t>
        <a:bodyPr/>
        <a:lstStyle/>
        <a:p>
          <a:endParaRPr lang="th-TH"/>
        </a:p>
      </dgm:t>
    </dgm:pt>
    <dgm:pt modelId="{1338EA00-D296-4126-8E1A-B2154A56C404}" type="sibTrans" cxnId="{C6D2C85A-987F-4A5F-B976-2BAFBD7F57F0}">
      <dgm:prSet/>
      <dgm:spPr/>
      <dgm:t>
        <a:bodyPr/>
        <a:lstStyle/>
        <a:p>
          <a:endParaRPr lang="th-TH"/>
        </a:p>
      </dgm:t>
    </dgm:pt>
    <dgm:pt modelId="{F326B877-C79A-460E-BF0C-171F93C5BEA2}">
      <dgm:prSet phldrT="[ข้อความ]"/>
      <dgm:spPr>
        <a:solidFill>
          <a:srgbClr val="008000"/>
        </a:solidFill>
      </dgm:spPr>
      <dgm:t>
        <a:bodyPr/>
        <a:lstStyle/>
        <a:p>
          <a:r>
            <a:rPr lang="th-TH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rPr>
            <a:t>     อื่นๆ	 ร้อยละ </a:t>
          </a:r>
          <a:r>
            <a:rPr lang="en-US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rPr>
            <a:t>6</a:t>
          </a:r>
          <a:endParaRPr lang="th-TH" dirty="0">
            <a:solidFill>
              <a:schemeClr val="bg1"/>
            </a:solidFill>
            <a:latin typeface="TH SarabunPSK" pitchFamily="34" charset="-34"/>
            <a:cs typeface="TH SarabunPSK" pitchFamily="34" charset="-34"/>
          </a:endParaRPr>
        </a:p>
      </dgm:t>
    </dgm:pt>
    <dgm:pt modelId="{C99E3B59-345D-4C8E-8957-AFF1BD49D3F0}" type="parTrans" cxnId="{42329520-29B0-43EA-B22A-843054B999A5}">
      <dgm:prSet/>
      <dgm:spPr/>
      <dgm:t>
        <a:bodyPr/>
        <a:lstStyle/>
        <a:p>
          <a:endParaRPr lang="th-TH"/>
        </a:p>
      </dgm:t>
    </dgm:pt>
    <dgm:pt modelId="{24E9C1E7-C49B-4670-AFC6-EEA285298940}" type="sibTrans" cxnId="{42329520-29B0-43EA-B22A-843054B999A5}">
      <dgm:prSet/>
      <dgm:spPr/>
      <dgm:t>
        <a:bodyPr/>
        <a:lstStyle/>
        <a:p>
          <a:endParaRPr lang="th-TH"/>
        </a:p>
      </dgm:t>
    </dgm:pt>
    <dgm:pt modelId="{71A42011-6797-4949-A41B-9E1AE733AD77}" type="pres">
      <dgm:prSet presAssocID="{49195A0B-AF2E-48F2-B491-47544BF7DE1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0781B361-3D7B-4819-9B01-A8878A5A0AD1}" type="pres">
      <dgm:prSet presAssocID="{9F684252-211A-4DE8-86F6-118D8EE202CA}" presName="Name5" presStyleLbl="vennNode1" presStyleIdx="0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042D844E-EEBB-4AFA-B602-87E2DC730226}" type="pres">
      <dgm:prSet presAssocID="{3250E2E7-1718-4987-97DC-2490B9902B2E}" presName="space" presStyleCnt="0"/>
      <dgm:spPr/>
    </dgm:pt>
    <dgm:pt modelId="{41636FB1-6295-4FDE-AA3B-A64B6C9835F2}" type="pres">
      <dgm:prSet presAssocID="{2BD6B5ED-78CD-4B95-BA0C-8BE89810FD1B}" presName="Name5" presStyleLbl="vennNode1" presStyleIdx="1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725BCC81-F355-4297-B45C-5E8501CEDFAC}" type="pres">
      <dgm:prSet presAssocID="{00C7DF32-8537-48BC-9726-4E2FFB9B2FF7}" presName="space" presStyleCnt="0"/>
      <dgm:spPr/>
    </dgm:pt>
    <dgm:pt modelId="{BF3BDA8B-1F47-4EEE-870F-9B51591D1EA7}" type="pres">
      <dgm:prSet presAssocID="{07AC3992-5A09-4C3A-8252-1ADC1B847742}" presName="Name5" presStyleLbl="vennNode1" presStyleIdx="2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D54B6B1E-66DB-4C2F-A418-ED2B81C16D5D}" type="pres">
      <dgm:prSet presAssocID="{1338EA00-D296-4126-8E1A-B2154A56C404}" presName="space" presStyleCnt="0"/>
      <dgm:spPr/>
    </dgm:pt>
    <dgm:pt modelId="{3C83B747-315F-4FB2-8C43-4BB2E6B3BF89}" type="pres">
      <dgm:prSet presAssocID="{F326B877-C79A-460E-BF0C-171F93C5BEA2}" presName="Name5" presStyleLbl="vennNode1" presStyleIdx="3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E196543A-7A49-4EBC-B282-A27C4403E932}" type="presOf" srcId="{9F684252-211A-4DE8-86F6-118D8EE202CA}" destId="{0781B361-3D7B-4819-9B01-A8878A5A0AD1}" srcOrd="0" destOrd="0" presId="urn:microsoft.com/office/officeart/2005/8/layout/venn3"/>
    <dgm:cxn modelId="{42329520-29B0-43EA-B22A-843054B999A5}" srcId="{49195A0B-AF2E-48F2-B491-47544BF7DE11}" destId="{F326B877-C79A-460E-BF0C-171F93C5BEA2}" srcOrd="3" destOrd="0" parTransId="{C99E3B59-345D-4C8E-8957-AFF1BD49D3F0}" sibTransId="{24E9C1E7-C49B-4670-AFC6-EEA285298940}"/>
    <dgm:cxn modelId="{C6D2C85A-987F-4A5F-B976-2BAFBD7F57F0}" srcId="{49195A0B-AF2E-48F2-B491-47544BF7DE11}" destId="{07AC3992-5A09-4C3A-8252-1ADC1B847742}" srcOrd="2" destOrd="0" parTransId="{9C7E49F4-71FE-4E2F-B581-B454703B0DA0}" sibTransId="{1338EA00-D296-4126-8E1A-B2154A56C404}"/>
    <dgm:cxn modelId="{7E6AC620-493D-4550-8169-FE98C2BDCC20}" type="presOf" srcId="{49195A0B-AF2E-48F2-B491-47544BF7DE11}" destId="{71A42011-6797-4949-A41B-9E1AE733AD77}" srcOrd="0" destOrd="0" presId="urn:microsoft.com/office/officeart/2005/8/layout/venn3"/>
    <dgm:cxn modelId="{854CF423-74F3-4EF2-8073-0D42FF1C2976}" srcId="{49195A0B-AF2E-48F2-B491-47544BF7DE11}" destId="{9F684252-211A-4DE8-86F6-118D8EE202CA}" srcOrd="0" destOrd="0" parTransId="{0F6F02E8-E481-4BA3-A08F-FC70F5184DF0}" sibTransId="{3250E2E7-1718-4987-97DC-2490B9902B2E}"/>
    <dgm:cxn modelId="{87CCCF5D-656E-41ED-A416-0C40290CF1DE}" srcId="{49195A0B-AF2E-48F2-B491-47544BF7DE11}" destId="{2BD6B5ED-78CD-4B95-BA0C-8BE89810FD1B}" srcOrd="1" destOrd="0" parTransId="{CAF1AFD2-02A2-47D6-B92E-9314A2911961}" sibTransId="{00C7DF32-8537-48BC-9726-4E2FFB9B2FF7}"/>
    <dgm:cxn modelId="{E8B0A9CE-6C90-4FB9-861A-181C0E577055}" type="presOf" srcId="{07AC3992-5A09-4C3A-8252-1ADC1B847742}" destId="{BF3BDA8B-1F47-4EEE-870F-9B51591D1EA7}" srcOrd="0" destOrd="0" presId="urn:microsoft.com/office/officeart/2005/8/layout/venn3"/>
    <dgm:cxn modelId="{B7B95E99-2769-4905-A063-960DE2E8E2B1}" type="presOf" srcId="{F326B877-C79A-460E-BF0C-171F93C5BEA2}" destId="{3C83B747-315F-4FB2-8C43-4BB2E6B3BF89}" srcOrd="0" destOrd="0" presId="urn:microsoft.com/office/officeart/2005/8/layout/venn3"/>
    <dgm:cxn modelId="{E1529298-CE28-4A07-9EB0-6B4574F47092}" type="presOf" srcId="{2BD6B5ED-78CD-4B95-BA0C-8BE89810FD1B}" destId="{41636FB1-6295-4FDE-AA3B-A64B6C9835F2}" srcOrd="0" destOrd="0" presId="urn:microsoft.com/office/officeart/2005/8/layout/venn3"/>
    <dgm:cxn modelId="{0D381BBD-98DB-4789-9C92-FCB580065984}" type="presParOf" srcId="{71A42011-6797-4949-A41B-9E1AE733AD77}" destId="{0781B361-3D7B-4819-9B01-A8878A5A0AD1}" srcOrd="0" destOrd="0" presId="urn:microsoft.com/office/officeart/2005/8/layout/venn3"/>
    <dgm:cxn modelId="{CC6FC3DA-B6AB-4FBA-9A78-7BF98C1E81F9}" type="presParOf" srcId="{71A42011-6797-4949-A41B-9E1AE733AD77}" destId="{042D844E-EEBB-4AFA-B602-87E2DC730226}" srcOrd="1" destOrd="0" presId="urn:microsoft.com/office/officeart/2005/8/layout/venn3"/>
    <dgm:cxn modelId="{705ABF85-65A6-4DA7-9922-6FE2509EFF79}" type="presParOf" srcId="{71A42011-6797-4949-A41B-9E1AE733AD77}" destId="{41636FB1-6295-4FDE-AA3B-A64B6C9835F2}" srcOrd="2" destOrd="0" presId="urn:microsoft.com/office/officeart/2005/8/layout/venn3"/>
    <dgm:cxn modelId="{5FB80D21-8813-4AC9-8DCD-D802C9A94D18}" type="presParOf" srcId="{71A42011-6797-4949-A41B-9E1AE733AD77}" destId="{725BCC81-F355-4297-B45C-5E8501CEDFAC}" srcOrd="3" destOrd="0" presId="urn:microsoft.com/office/officeart/2005/8/layout/venn3"/>
    <dgm:cxn modelId="{FA8528E2-078D-4CCE-A7F2-D541325B8DF5}" type="presParOf" srcId="{71A42011-6797-4949-A41B-9E1AE733AD77}" destId="{BF3BDA8B-1F47-4EEE-870F-9B51591D1EA7}" srcOrd="4" destOrd="0" presId="urn:microsoft.com/office/officeart/2005/8/layout/venn3"/>
    <dgm:cxn modelId="{91760D6D-6648-4C84-9B01-EA2ED34DDB60}" type="presParOf" srcId="{71A42011-6797-4949-A41B-9E1AE733AD77}" destId="{D54B6B1E-66DB-4C2F-A418-ED2B81C16D5D}" srcOrd="5" destOrd="0" presId="urn:microsoft.com/office/officeart/2005/8/layout/venn3"/>
    <dgm:cxn modelId="{460AFF0B-5F03-40EE-A753-7BBF0945BB68}" type="presParOf" srcId="{71A42011-6797-4949-A41B-9E1AE733AD77}" destId="{3C83B747-315F-4FB2-8C43-4BB2E6B3BF89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0EA4EE-2F51-4B7E-97E0-DAD819A595D9}">
      <dsp:nvSpPr>
        <dsp:cNvPr id="0" name=""/>
        <dsp:cNvSpPr/>
      </dsp:nvSpPr>
      <dsp:spPr>
        <a:xfrm>
          <a:off x="0" y="15286"/>
          <a:ext cx="2384068" cy="2940934"/>
        </a:xfrm>
        <a:prstGeom prst="roundRect">
          <a:avLst>
            <a:gd name="adj" fmla="val 10000"/>
          </a:avLst>
        </a:prstGeom>
        <a:solidFill>
          <a:srgbClr val="FF5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>
              <a:solidFill>
                <a:schemeClr val="bg1"/>
              </a:solidFill>
              <a:latin typeface="Angsana New" pitchFamily="18" charset="-34"/>
              <a:cs typeface="Angsana New" pitchFamily="18" charset="-34"/>
            </a:rPr>
            <a:t>1.</a:t>
          </a:r>
          <a:r>
            <a:rPr lang="th-TH" sz="2400" b="1" kern="1200" dirty="0">
              <a:solidFill>
                <a:schemeClr val="bg1"/>
              </a:solidFill>
              <a:latin typeface="Angsana New" pitchFamily="18" charset="-34"/>
              <a:cs typeface="Angsana New" pitchFamily="18" charset="-34"/>
            </a:rPr>
            <a:t> </a:t>
          </a:r>
          <a:r>
            <a:rPr lang="th-TH" sz="2400" b="1" kern="1200" dirty="0" smtClean="0">
              <a:solidFill>
                <a:schemeClr val="bg1"/>
              </a:solidFill>
              <a:latin typeface="Angsana New" pitchFamily="18" charset="-34"/>
              <a:cs typeface="Angsana New" pitchFamily="18" charset="-34"/>
            </a:rPr>
            <a:t>สร้างความเข้มแข็งให้แก่องค์กรเพื่อยกระดับคุณภาพบริการและได้เกณฑ์มาตรฐาน</a:t>
          </a:r>
          <a:endParaRPr lang="th-TH" sz="2400" b="1" kern="1200" dirty="0">
            <a:solidFill>
              <a:schemeClr val="bg1"/>
            </a:solidFill>
            <a:latin typeface="Angsana New" pitchFamily="18" charset="-34"/>
            <a:cs typeface="Angsana New" pitchFamily="18" charset="-34"/>
          </a:endParaRPr>
        </a:p>
      </dsp:txBody>
      <dsp:txXfrm>
        <a:off x="69827" y="85113"/>
        <a:ext cx="2244414" cy="2801280"/>
      </dsp:txXfrm>
    </dsp:sp>
    <dsp:sp modelId="{847618A3-3EC1-42CE-BA02-7D2E6806FC71}">
      <dsp:nvSpPr>
        <dsp:cNvPr id="0" name=""/>
        <dsp:cNvSpPr/>
      </dsp:nvSpPr>
      <dsp:spPr>
        <a:xfrm rot="21533664">
          <a:off x="2477381" y="1341059"/>
          <a:ext cx="224891" cy="235437"/>
        </a:xfrm>
        <a:prstGeom prst="rightArrow">
          <a:avLst>
            <a:gd name="adj1" fmla="val 60000"/>
            <a:gd name="adj2" fmla="val 50000"/>
          </a:avLst>
        </a:prstGeom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1000" kern="1200"/>
        </a:p>
      </dsp:txBody>
      <dsp:txXfrm>
        <a:off x="2477387" y="1388797"/>
        <a:ext cx="157424" cy="141263"/>
      </dsp:txXfrm>
    </dsp:sp>
    <dsp:sp modelId="{D422E455-C25A-411B-A1A9-91D8E84A2CEC}">
      <dsp:nvSpPr>
        <dsp:cNvPr id="0" name=""/>
        <dsp:cNvSpPr/>
      </dsp:nvSpPr>
      <dsp:spPr>
        <a:xfrm>
          <a:off x="2808313" y="0"/>
          <a:ext cx="2476838" cy="2861321"/>
        </a:xfrm>
        <a:prstGeom prst="roundRect">
          <a:avLst>
            <a:gd name="adj" fmla="val 10000"/>
          </a:avLst>
        </a:prstGeom>
        <a:solidFill>
          <a:srgbClr val="0070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>
              <a:solidFill>
                <a:schemeClr val="bg1"/>
              </a:solidFill>
              <a:latin typeface="Angsana New" pitchFamily="18" charset="-34"/>
              <a:cs typeface="Angsana New" pitchFamily="18" charset="-34"/>
            </a:rPr>
            <a:t>2.</a:t>
          </a:r>
          <a:r>
            <a:rPr lang="th-TH" sz="2400" b="1" kern="1200" dirty="0">
              <a:solidFill>
                <a:schemeClr val="bg1"/>
              </a:solidFill>
              <a:latin typeface="Angsana New" pitchFamily="18" charset="-34"/>
              <a:cs typeface="Angsana New" pitchFamily="18" charset="-34"/>
            </a:rPr>
            <a:t> </a:t>
          </a:r>
          <a:r>
            <a:rPr lang="th-TH" sz="2400" b="1" kern="1200" dirty="0" smtClean="0">
              <a:solidFill>
                <a:schemeClr val="bg1"/>
              </a:solidFill>
              <a:latin typeface="Angsana New" pitchFamily="18" charset="-34"/>
              <a:cs typeface="Angsana New" pitchFamily="18" charset="-34"/>
            </a:rPr>
            <a:t>สร้างการมีส่วนร่วมยึดผู้บริการและประชาชนเป็นศูนย์กลางบนรากฐานเศรษฐกิจพอเพียง</a:t>
          </a:r>
          <a:endParaRPr lang="th-TH" sz="2400" b="1" kern="1200" dirty="0">
            <a:solidFill>
              <a:schemeClr val="bg1"/>
            </a:solidFill>
            <a:latin typeface="Angsana New" pitchFamily="18" charset="-34"/>
            <a:cs typeface="Angsana New" pitchFamily="18" charset="-34"/>
          </a:endParaRPr>
        </a:p>
      </dsp:txBody>
      <dsp:txXfrm>
        <a:off x="2880857" y="72544"/>
        <a:ext cx="2331750" cy="2716233"/>
      </dsp:txXfrm>
    </dsp:sp>
    <dsp:sp modelId="{9895B389-C456-4F12-9532-5D2846867067}">
      <dsp:nvSpPr>
        <dsp:cNvPr id="0" name=""/>
        <dsp:cNvSpPr/>
      </dsp:nvSpPr>
      <dsp:spPr>
        <a:xfrm rot="35682">
          <a:off x="5360117" y="1327512"/>
          <a:ext cx="180621" cy="235437"/>
        </a:xfrm>
        <a:prstGeom prst="rightArrow">
          <a:avLst>
            <a:gd name="adj1" fmla="val 60000"/>
            <a:gd name="adj2" fmla="val 50000"/>
          </a:avLst>
        </a:prstGeom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1000" kern="1200"/>
        </a:p>
      </dsp:txBody>
      <dsp:txXfrm>
        <a:off x="5360118" y="1374318"/>
        <a:ext cx="126435" cy="141263"/>
      </dsp:txXfrm>
    </dsp:sp>
    <dsp:sp modelId="{1133BD90-8F60-4282-BBBA-CAC1F2ED38C4}">
      <dsp:nvSpPr>
        <dsp:cNvPr id="0" name=""/>
        <dsp:cNvSpPr/>
      </dsp:nvSpPr>
      <dsp:spPr>
        <a:xfrm>
          <a:off x="5625928" y="0"/>
          <a:ext cx="2375125" cy="2918760"/>
        </a:xfrm>
        <a:prstGeom prst="roundRect">
          <a:avLst>
            <a:gd name="adj" fmla="val 10000"/>
          </a:avLst>
        </a:prstGeom>
        <a:solidFill>
          <a:srgbClr val="FFC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>
              <a:solidFill>
                <a:schemeClr val="bg1"/>
              </a:solidFill>
              <a:latin typeface="Angsana New" pitchFamily="18" charset="-34"/>
              <a:cs typeface="Angsana New" pitchFamily="18" charset="-34"/>
            </a:rPr>
            <a:t>3.</a:t>
          </a:r>
          <a:r>
            <a:rPr lang="th-TH" sz="2400" b="1" kern="1200" dirty="0">
              <a:solidFill>
                <a:schemeClr val="bg1"/>
              </a:solidFill>
              <a:latin typeface="Angsana New" pitchFamily="18" charset="-34"/>
              <a:cs typeface="Angsana New" pitchFamily="18" charset="-34"/>
            </a:rPr>
            <a:t> </a:t>
          </a:r>
          <a:r>
            <a:rPr lang="th-TH" sz="2400" b="1" kern="1200" dirty="0" smtClean="0">
              <a:solidFill>
                <a:schemeClr val="bg1"/>
              </a:solidFill>
              <a:latin typeface="Angsana New" pitchFamily="18" charset="-34"/>
              <a:cs typeface="Angsana New" pitchFamily="18" charset="-34"/>
            </a:rPr>
            <a:t>ให้บริการแบบองค์รวมต่อเนื่องผสมผสารและสนับสนุนการพึ่งตนเองของประชาชนอย่าง</a:t>
          </a:r>
          <a:r>
            <a:rPr lang="th-TH" sz="2400" b="1" kern="1200" dirty="0" err="1" smtClean="0">
              <a:solidFill>
                <a:schemeClr val="bg1"/>
              </a:solidFill>
              <a:latin typeface="Angsana New" pitchFamily="18" charset="-34"/>
              <a:cs typeface="Angsana New" pitchFamily="18" charset="-34"/>
            </a:rPr>
            <a:t>สมดุลย์</a:t>
          </a:r>
          <a:endParaRPr lang="th-TH" sz="2400" b="1" kern="1200" dirty="0">
            <a:solidFill>
              <a:schemeClr val="bg1"/>
            </a:solidFill>
            <a:latin typeface="Angsana New" pitchFamily="18" charset="-34"/>
            <a:cs typeface="Angsana New" pitchFamily="18" charset="-34"/>
          </a:endParaRPr>
        </a:p>
      </dsp:txBody>
      <dsp:txXfrm>
        <a:off x="5695493" y="69565"/>
        <a:ext cx="2235995" cy="2779630"/>
      </dsp:txXfrm>
    </dsp:sp>
    <dsp:sp modelId="{1B60F5B3-BF94-49BA-88E3-ABE21A01B300}">
      <dsp:nvSpPr>
        <dsp:cNvPr id="0" name=""/>
        <dsp:cNvSpPr/>
      </dsp:nvSpPr>
      <dsp:spPr>
        <a:xfrm rot="8648034">
          <a:off x="4495481" y="3007323"/>
          <a:ext cx="1105730" cy="217796"/>
        </a:xfrm>
        <a:prstGeom prst="rightArrow">
          <a:avLst>
            <a:gd name="adj1" fmla="val 60000"/>
            <a:gd name="adj2" fmla="val 50000"/>
          </a:avLst>
        </a:prstGeom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900" kern="1200"/>
        </a:p>
      </dsp:txBody>
      <dsp:txXfrm rot="10800000">
        <a:off x="4554625" y="3031741"/>
        <a:ext cx="1040391" cy="130678"/>
      </dsp:txXfrm>
    </dsp:sp>
    <dsp:sp modelId="{B2CD2F6E-3DB5-485C-8C16-EFBB34FD47D0}">
      <dsp:nvSpPr>
        <dsp:cNvPr id="0" name=""/>
        <dsp:cNvSpPr/>
      </dsp:nvSpPr>
      <dsp:spPr>
        <a:xfrm>
          <a:off x="0" y="3505826"/>
          <a:ext cx="7542282" cy="847671"/>
        </a:xfrm>
        <a:prstGeom prst="roundRect">
          <a:avLst>
            <a:gd name="adj" fmla="val 10000"/>
          </a:avLst>
        </a:prstGeom>
        <a:solidFill>
          <a:srgbClr val="7030A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chemeClr val="bg1"/>
              </a:solidFill>
              <a:latin typeface="Angsana New" pitchFamily="18" charset="-34"/>
              <a:cs typeface="Angsana New" pitchFamily="18" charset="-34"/>
            </a:rPr>
            <a:t>4.</a:t>
          </a:r>
          <a:r>
            <a:rPr lang="th-TH" sz="2400" b="1" kern="1200" dirty="0" smtClean="0">
              <a:solidFill>
                <a:schemeClr val="bg1"/>
              </a:solidFill>
              <a:latin typeface="Angsana New" pitchFamily="18" charset="-34"/>
              <a:cs typeface="Angsana New" pitchFamily="18" charset="-34"/>
            </a:rPr>
            <a:t> พัฒนาบุคลากรให้เป็นผู้มีสมรรถนะทางด้านวิชาการและบริหารที่มีคุณภาพเพื่อให้เกิดประโยชน์สูงสุดต่อองค์กรและประชาชน</a:t>
          </a:r>
          <a:endParaRPr lang="th-TH" sz="2400" b="1" kern="1200" dirty="0">
            <a:solidFill>
              <a:schemeClr val="bg1"/>
            </a:solidFill>
            <a:latin typeface="Angsana New" pitchFamily="18" charset="-34"/>
            <a:cs typeface="Angsana New" pitchFamily="18" charset="-34"/>
          </a:endParaRPr>
        </a:p>
      </dsp:txBody>
      <dsp:txXfrm>
        <a:off x="24827" y="3530653"/>
        <a:ext cx="7492628" cy="79801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D2425C-1DE5-4930-9DBC-4365E0424221}">
      <dsp:nvSpPr>
        <dsp:cNvPr id="0" name=""/>
        <dsp:cNvSpPr/>
      </dsp:nvSpPr>
      <dsp:spPr>
        <a:xfrm>
          <a:off x="318108" y="18"/>
          <a:ext cx="8507783" cy="56166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6500" b="0" strike="noStrike" kern="1200" spc="50" dirty="0" smtClean="0">
              <a:ln w="11430"/>
              <a:solidFill>
                <a:schemeClr val="tx1">
                  <a:lumMod val="50000"/>
                  <a:lumOff val="50000"/>
                </a:schemeClr>
              </a:solidFill>
              <a:effectLst>
                <a:glow rad="101600">
                  <a:srgbClr val="FF0000">
                    <a:alpha val="40000"/>
                  </a:srgbClr>
                </a:glow>
                <a:reflection blurRad="6350" stA="60000" endA="900" endPos="58000" dir="5400000" sy="-100000" algn="bl" rotWithShape="0"/>
              </a:effectLst>
              <a:latin typeface="TH SarabunPSK" pitchFamily="34" charset="-34"/>
              <a:cs typeface="TH SarabunPSK" pitchFamily="34" charset="-34"/>
            </a:rPr>
            <a:t>โรงพยาบาลส่งเสริมสุขภาพ</a:t>
          </a:r>
          <a:br>
            <a:rPr lang="th-TH" sz="6500" b="0" strike="noStrike" kern="1200" spc="50" dirty="0" smtClean="0">
              <a:ln w="11430"/>
              <a:solidFill>
                <a:schemeClr val="tx1">
                  <a:lumMod val="50000"/>
                  <a:lumOff val="50000"/>
                </a:schemeClr>
              </a:solidFill>
              <a:effectLst>
                <a:glow rad="101600">
                  <a:srgbClr val="FF0000">
                    <a:alpha val="40000"/>
                  </a:srgbClr>
                </a:glow>
                <a:reflection blurRad="6350" stA="60000" endA="900" endPos="58000" dir="5400000" sy="-100000" algn="bl" rotWithShape="0"/>
              </a:effectLst>
              <a:latin typeface="TH SarabunPSK" pitchFamily="34" charset="-34"/>
              <a:cs typeface="TH SarabunPSK" pitchFamily="34" charset="-34"/>
            </a:rPr>
          </a:br>
          <a:r>
            <a:rPr lang="th-TH" sz="6500" b="0" strike="noStrike" kern="1200" spc="50" dirty="0" smtClean="0">
              <a:ln w="11430"/>
              <a:solidFill>
                <a:schemeClr val="tx1">
                  <a:lumMod val="50000"/>
                  <a:lumOff val="50000"/>
                </a:schemeClr>
              </a:solidFill>
              <a:effectLst>
                <a:glow rad="101600">
                  <a:srgbClr val="FF0000">
                    <a:alpha val="40000"/>
                  </a:srgbClr>
                </a:glow>
                <a:reflection blurRad="6350" stA="60000" endA="900" endPos="58000" dir="5400000" sy="-100000" algn="bl" rotWithShape="0"/>
              </a:effectLst>
              <a:latin typeface="TH SarabunPSK" pitchFamily="34" charset="-34"/>
              <a:cs typeface="TH SarabunPSK" pitchFamily="34" charset="-34"/>
            </a:rPr>
            <a:t>ตำบลบ้านโคกเจริญ</a:t>
          </a:r>
          <a:br>
            <a:rPr lang="th-TH" sz="6500" b="0" strike="noStrike" kern="1200" spc="50" dirty="0" smtClean="0">
              <a:ln w="11430"/>
              <a:solidFill>
                <a:schemeClr val="tx1">
                  <a:lumMod val="50000"/>
                  <a:lumOff val="50000"/>
                </a:schemeClr>
              </a:solidFill>
              <a:effectLst>
                <a:glow rad="101600">
                  <a:srgbClr val="FF0000">
                    <a:alpha val="40000"/>
                  </a:srgbClr>
                </a:glow>
                <a:reflection blurRad="6350" stA="60000" endA="900" endPos="58000" dir="5400000" sy="-100000" algn="bl" rotWithShape="0"/>
              </a:effectLst>
              <a:latin typeface="TH SarabunPSK" pitchFamily="34" charset="-34"/>
              <a:cs typeface="TH SarabunPSK" pitchFamily="34" charset="-34"/>
            </a:rPr>
          </a:br>
          <a:r>
            <a:rPr lang="th-TH" sz="6500" b="0" strike="noStrike" kern="1200" spc="50" dirty="0" smtClean="0">
              <a:ln w="11430"/>
              <a:solidFill>
                <a:schemeClr val="tx1">
                  <a:lumMod val="50000"/>
                  <a:lumOff val="50000"/>
                </a:schemeClr>
              </a:solidFill>
              <a:effectLst>
                <a:glow rad="101600">
                  <a:srgbClr val="FF0000">
                    <a:alpha val="40000"/>
                  </a:srgbClr>
                </a:glow>
                <a:reflection blurRad="6350" stA="60000" endA="900" endPos="58000" dir="5400000" sy="-100000" algn="bl" rotWithShape="0"/>
              </a:effectLst>
              <a:latin typeface="TH SarabunPSK" pitchFamily="34" charset="-34"/>
              <a:cs typeface="TH SarabunPSK" pitchFamily="34" charset="-34"/>
            </a:rPr>
            <a:t>อำเภอ</a:t>
          </a:r>
          <a:r>
            <a:rPr lang="th-TH" sz="6500" b="0" strike="noStrike" kern="1200" spc="50" dirty="0" err="1" smtClean="0">
              <a:ln w="11430"/>
              <a:solidFill>
                <a:schemeClr val="tx1">
                  <a:lumMod val="50000"/>
                  <a:lumOff val="50000"/>
                </a:schemeClr>
              </a:solidFill>
              <a:effectLst>
                <a:glow rad="101600">
                  <a:srgbClr val="FF0000">
                    <a:alpha val="40000"/>
                  </a:srgbClr>
                </a:glow>
                <a:reflection blurRad="6350" stA="60000" endA="900" endPos="58000" dir="5400000" sy="-100000" algn="bl" rotWithShape="0"/>
              </a:effectLst>
              <a:latin typeface="TH SarabunPSK" pitchFamily="34" charset="-34"/>
              <a:cs typeface="TH SarabunPSK" pitchFamily="34" charset="-34"/>
            </a:rPr>
            <a:t>พลับพลา</a:t>
          </a:r>
          <a:r>
            <a:rPr lang="th-TH" sz="6500" b="0" strike="noStrike" kern="1200" spc="50" dirty="0" smtClean="0">
              <a:ln w="11430"/>
              <a:solidFill>
                <a:schemeClr val="tx1">
                  <a:lumMod val="50000"/>
                  <a:lumOff val="50000"/>
                </a:schemeClr>
              </a:solidFill>
              <a:effectLst>
                <a:glow rad="101600">
                  <a:srgbClr val="FF0000">
                    <a:alpha val="40000"/>
                  </a:srgbClr>
                </a:glow>
                <a:reflection blurRad="6350" stA="60000" endA="900" endPos="58000" dir="5400000" sy="-100000" algn="bl" rotWithShape="0"/>
              </a:effectLst>
              <a:latin typeface="TH SarabunPSK" pitchFamily="34" charset="-34"/>
              <a:cs typeface="TH SarabunPSK" pitchFamily="34" charset="-34"/>
            </a:rPr>
            <a:t>ชัย</a:t>
          </a:r>
          <a:endParaRPr lang="th-TH" sz="6500" b="0" strike="noStrike" kern="1200" dirty="0">
            <a:solidFill>
              <a:schemeClr val="tx1">
                <a:lumMod val="50000"/>
                <a:lumOff val="50000"/>
              </a:schemeClr>
            </a:solidFill>
            <a:effectLst>
              <a:glow rad="101600">
                <a:srgbClr val="FF0000">
                  <a:alpha val="40000"/>
                </a:srgbClr>
              </a:glow>
              <a:reflection blurRad="6350" stA="60000" endA="900" endPos="58000" dir="5400000" sy="-100000" algn="bl" rotWithShape="0"/>
            </a:effectLst>
          </a:endParaRPr>
        </a:p>
      </dsp:txBody>
      <dsp:txXfrm>
        <a:off x="482613" y="164523"/>
        <a:ext cx="8178773" cy="528759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7266A7-14B8-45E0-A257-5E4E936DEF48}">
      <dsp:nvSpPr>
        <dsp:cNvPr id="0" name=""/>
        <dsp:cNvSpPr/>
      </dsp:nvSpPr>
      <dsp:spPr>
        <a:xfrm>
          <a:off x="1428761" y="0"/>
          <a:ext cx="5429284" cy="4643470"/>
        </a:xfrm>
        <a:prstGeom prst="diamond">
          <a:avLst/>
        </a:prstGeom>
        <a:solidFill>
          <a:srgbClr val="FFC00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9F0E890D-C76E-425F-A402-6F96A43D1B54}">
      <dsp:nvSpPr>
        <dsp:cNvPr id="0" name=""/>
        <dsp:cNvSpPr/>
      </dsp:nvSpPr>
      <dsp:spPr>
        <a:xfrm>
          <a:off x="1785947" y="441129"/>
          <a:ext cx="2236002" cy="1810953"/>
        </a:xfrm>
        <a:prstGeom prst="roundRect">
          <a:avLst/>
        </a:prstGeom>
        <a:solidFill>
          <a:srgbClr val="0070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1" kern="1200" dirty="0">
              <a:latin typeface="TH SarabunPSK" pitchFamily="34" charset="-34"/>
              <a:cs typeface="TH SarabunPSK" pitchFamily="34" charset="-34"/>
            </a:rPr>
            <a:t>เป็นพื้นที่ราบลุ่ม  </a:t>
          </a:r>
        </a:p>
      </dsp:txBody>
      <dsp:txXfrm>
        <a:off x="1874350" y="529532"/>
        <a:ext cx="2059196" cy="1634147"/>
      </dsp:txXfrm>
    </dsp:sp>
    <dsp:sp modelId="{D7F61DA0-3F72-4F35-A4E4-383AF7C8CE12}">
      <dsp:nvSpPr>
        <dsp:cNvPr id="0" name=""/>
        <dsp:cNvSpPr/>
      </dsp:nvSpPr>
      <dsp:spPr>
        <a:xfrm>
          <a:off x="4314587" y="441129"/>
          <a:ext cx="2236002" cy="1810953"/>
        </a:xfrm>
        <a:prstGeom prst="roundRect">
          <a:avLst/>
        </a:prstGeom>
        <a:solidFill>
          <a:srgbClr val="008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1" kern="1200" dirty="0">
              <a:latin typeface="TH SarabunPSK" pitchFamily="34" charset="-34"/>
              <a:cs typeface="TH SarabunPSK" pitchFamily="34" charset="-34"/>
            </a:rPr>
            <a:t>ห่างจากตัวอำเภอ</a:t>
          </a:r>
          <a:r>
            <a:rPr lang="th-TH" sz="2800" b="1" kern="1200" dirty="0" err="1">
              <a:latin typeface="TH SarabunPSK" pitchFamily="34" charset="-34"/>
              <a:cs typeface="TH SarabunPSK" pitchFamily="34" charset="-34"/>
            </a:rPr>
            <a:t>พลับพลา</a:t>
          </a:r>
          <a:r>
            <a:rPr lang="th-TH" sz="2800" b="1" kern="1200" dirty="0">
              <a:latin typeface="TH SarabunPSK" pitchFamily="34" charset="-34"/>
              <a:cs typeface="TH SarabunPSK" pitchFamily="34" charset="-34"/>
            </a:rPr>
            <a:t>ชัย        </a:t>
          </a:r>
          <a:r>
            <a:rPr lang="th-TH" sz="2800" b="1" kern="1200" dirty="0" smtClean="0">
              <a:latin typeface="TH SarabunPSK" pitchFamily="34" charset="-34"/>
              <a:cs typeface="TH SarabunPSK" pitchFamily="34" charset="-34"/>
            </a:rPr>
            <a:t>8  </a:t>
          </a:r>
          <a:r>
            <a:rPr lang="th-TH" sz="2800" b="1" kern="1200" dirty="0">
              <a:latin typeface="TH SarabunPSK" pitchFamily="34" charset="-34"/>
              <a:cs typeface="TH SarabunPSK" pitchFamily="34" charset="-34"/>
            </a:rPr>
            <a:t>กม.</a:t>
          </a:r>
        </a:p>
      </dsp:txBody>
      <dsp:txXfrm>
        <a:off x="4402990" y="529532"/>
        <a:ext cx="2059196" cy="1634147"/>
      </dsp:txXfrm>
    </dsp:sp>
    <dsp:sp modelId="{5A40F6A5-201F-40E3-B7B6-96FB950D96B0}">
      <dsp:nvSpPr>
        <dsp:cNvPr id="0" name=""/>
        <dsp:cNvSpPr/>
      </dsp:nvSpPr>
      <dsp:spPr>
        <a:xfrm>
          <a:off x="1785947" y="2391387"/>
          <a:ext cx="2236002" cy="1810953"/>
        </a:xfrm>
        <a:prstGeom prst="roundRect">
          <a:avLst/>
        </a:prstGeom>
        <a:solidFill>
          <a:srgbClr val="7030A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1" kern="1200" dirty="0">
              <a:latin typeface="TH SarabunPSK" pitchFamily="34" charset="-34"/>
              <a:cs typeface="TH SarabunPSK" pitchFamily="34" charset="-34"/>
            </a:rPr>
            <a:t>ห่างตัวอำเภอประโคนชัย  </a:t>
          </a:r>
          <a:r>
            <a:rPr lang="en-US" sz="2800" b="1" kern="1200" dirty="0" smtClean="0">
              <a:latin typeface="TH SarabunPSK" pitchFamily="34" charset="-34"/>
              <a:cs typeface="TH SarabunPSK" pitchFamily="34" charset="-34"/>
            </a:rPr>
            <a:t>10</a:t>
          </a:r>
          <a:r>
            <a:rPr lang="th-TH" sz="2800" b="1" kern="1200" dirty="0" smtClean="0">
              <a:latin typeface="TH SarabunPSK" pitchFamily="34" charset="-34"/>
              <a:cs typeface="TH SarabunPSK" pitchFamily="34" charset="-34"/>
            </a:rPr>
            <a:t> </a:t>
          </a:r>
          <a:r>
            <a:rPr lang="th-TH" sz="2800" b="1" kern="1200" dirty="0">
              <a:latin typeface="TH SarabunPSK" pitchFamily="34" charset="-34"/>
              <a:cs typeface="TH SarabunPSK" pitchFamily="34" charset="-34"/>
            </a:rPr>
            <a:t>กม.</a:t>
          </a:r>
        </a:p>
      </dsp:txBody>
      <dsp:txXfrm>
        <a:off x="1874350" y="2479790"/>
        <a:ext cx="2059196" cy="1634147"/>
      </dsp:txXfrm>
    </dsp:sp>
    <dsp:sp modelId="{C8A6A60B-FC1F-492C-91C3-64773D90DFFD}">
      <dsp:nvSpPr>
        <dsp:cNvPr id="0" name=""/>
        <dsp:cNvSpPr/>
      </dsp:nvSpPr>
      <dsp:spPr>
        <a:xfrm>
          <a:off x="4314587" y="2391387"/>
          <a:ext cx="2236002" cy="1810953"/>
        </a:xfrm>
        <a:prstGeom prst="roundRect">
          <a:avLst/>
        </a:prstGeom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1" kern="1200" dirty="0">
              <a:latin typeface="TH SarabunPSK" pitchFamily="34" charset="-34"/>
              <a:cs typeface="TH SarabunPSK" pitchFamily="34" charset="-34"/>
            </a:rPr>
            <a:t>ห่างตัวจังหวัด  </a:t>
          </a:r>
          <a:r>
            <a:rPr lang="en-US" sz="2800" b="1" kern="1200" dirty="0" smtClean="0">
              <a:latin typeface="TH SarabunPSK" pitchFamily="34" charset="-34"/>
              <a:cs typeface="TH SarabunPSK" pitchFamily="34" charset="-34"/>
            </a:rPr>
            <a:t>47</a:t>
          </a:r>
          <a:r>
            <a:rPr lang="th-TH" sz="2800" b="1" kern="1200" dirty="0" smtClean="0">
              <a:latin typeface="TH SarabunPSK" pitchFamily="34" charset="-34"/>
              <a:cs typeface="TH SarabunPSK" pitchFamily="34" charset="-34"/>
            </a:rPr>
            <a:t>  </a:t>
          </a:r>
          <a:r>
            <a:rPr lang="th-TH" sz="2800" b="1" kern="1200" dirty="0">
              <a:latin typeface="TH SarabunPSK" pitchFamily="34" charset="-34"/>
              <a:cs typeface="TH SarabunPSK" pitchFamily="34" charset="-34"/>
            </a:rPr>
            <a:t>กม.   </a:t>
          </a:r>
        </a:p>
      </dsp:txBody>
      <dsp:txXfrm>
        <a:off x="4402990" y="2479790"/>
        <a:ext cx="2059196" cy="163414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383FF7-4108-4D1E-982E-94A927D89438}">
      <dsp:nvSpPr>
        <dsp:cNvPr id="0" name=""/>
        <dsp:cNvSpPr/>
      </dsp:nvSpPr>
      <dsp:spPr>
        <a:xfrm>
          <a:off x="4090" y="0"/>
          <a:ext cx="1602634" cy="4315618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เทศบาล</a:t>
          </a:r>
          <a:endParaRPr lang="en-US" sz="3200" b="1" kern="1200" dirty="0">
            <a:solidFill>
              <a:schemeClr val="tx1"/>
            </a:solidFill>
            <a:latin typeface="TH SarabunPSK" pitchFamily="34" charset="-34"/>
            <a:cs typeface="TH SarabunPSK" pitchFamily="34" charset="-34"/>
          </a:endParaRP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1 </a:t>
          </a:r>
          <a:r>
            <a:rPr lang="th-TH" sz="3200" b="1" kern="1200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แห่ง</a:t>
          </a:r>
        </a:p>
      </dsp:txBody>
      <dsp:txXfrm>
        <a:off x="4090" y="1726247"/>
        <a:ext cx="1602634" cy="1726247"/>
      </dsp:txXfrm>
    </dsp:sp>
    <dsp:sp modelId="{D55F8CC3-AABB-4364-AE52-E63A77597B3C}">
      <dsp:nvSpPr>
        <dsp:cNvPr id="0" name=""/>
        <dsp:cNvSpPr/>
      </dsp:nvSpPr>
      <dsp:spPr>
        <a:xfrm>
          <a:off x="86857" y="258937"/>
          <a:ext cx="1437100" cy="143710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E0A0EC-C4C3-4721-BF0D-0F6E63AEEBEB}">
      <dsp:nvSpPr>
        <dsp:cNvPr id="0" name=""/>
        <dsp:cNvSpPr/>
      </dsp:nvSpPr>
      <dsp:spPr>
        <a:xfrm>
          <a:off x="1654804" y="0"/>
          <a:ext cx="1602634" cy="4315618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ศูนย์เด็ก</a:t>
          </a:r>
          <a:endParaRPr lang="en-US" sz="3200" b="1" kern="1200" dirty="0">
            <a:solidFill>
              <a:schemeClr val="tx1"/>
            </a:solidFill>
            <a:latin typeface="TH SarabunPSK" pitchFamily="34" charset="-34"/>
            <a:cs typeface="TH SarabunPSK" pitchFamily="34" charset="-34"/>
          </a:endParaRP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2 </a:t>
          </a:r>
          <a:r>
            <a:rPr lang="th-TH" sz="3200" b="1" kern="1200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แห่ง</a:t>
          </a:r>
        </a:p>
      </dsp:txBody>
      <dsp:txXfrm>
        <a:off x="1654804" y="1726247"/>
        <a:ext cx="1602634" cy="1726247"/>
      </dsp:txXfrm>
    </dsp:sp>
    <dsp:sp modelId="{E2636B79-4ACE-4BC7-8E42-95AF71B8D630}">
      <dsp:nvSpPr>
        <dsp:cNvPr id="0" name=""/>
        <dsp:cNvSpPr/>
      </dsp:nvSpPr>
      <dsp:spPr>
        <a:xfrm>
          <a:off x="1737571" y="258937"/>
          <a:ext cx="1437100" cy="1437100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CFB52A-7D30-444E-83AB-E49AD787D404}">
      <dsp:nvSpPr>
        <dsp:cNvPr id="0" name=""/>
        <dsp:cNvSpPr/>
      </dsp:nvSpPr>
      <dsp:spPr>
        <a:xfrm>
          <a:off x="3305518" y="0"/>
          <a:ext cx="1602634" cy="4315618"/>
        </a:xfrm>
        <a:prstGeom prst="roundRect">
          <a:avLst>
            <a:gd name="adj" fmla="val 10000"/>
          </a:avLst>
        </a:prstGeom>
        <a:solidFill>
          <a:srgbClr val="FF999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โรงเรียน</a:t>
          </a:r>
          <a:endParaRPr lang="en-US" sz="3200" b="1" kern="1200" dirty="0">
            <a:solidFill>
              <a:schemeClr val="tx1"/>
            </a:solidFill>
            <a:latin typeface="TH SarabunPSK" pitchFamily="34" charset="-34"/>
            <a:cs typeface="TH SarabunPSK" pitchFamily="34" charset="-34"/>
          </a:endParaRP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2 </a:t>
          </a:r>
          <a:r>
            <a:rPr lang="th-TH" sz="3200" b="1" kern="1200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แห่ง</a:t>
          </a:r>
        </a:p>
      </dsp:txBody>
      <dsp:txXfrm>
        <a:off x="3305518" y="1726247"/>
        <a:ext cx="1602634" cy="1726247"/>
      </dsp:txXfrm>
    </dsp:sp>
    <dsp:sp modelId="{BDF40E07-0CE0-4A20-98D9-EC841C4D3EAA}">
      <dsp:nvSpPr>
        <dsp:cNvPr id="0" name=""/>
        <dsp:cNvSpPr/>
      </dsp:nvSpPr>
      <dsp:spPr>
        <a:xfrm>
          <a:off x="3358704" y="258937"/>
          <a:ext cx="1496261" cy="1437100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F31139-4F26-4CA2-86EC-CE9BD3EA74BF}">
      <dsp:nvSpPr>
        <dsp:cNvPr id="0" name=""/>
        <dsp:cNvSpPr/>
      </dsp:nvSpPr>
      <dsp:spPr>
        <a:xfrm>
          <a:off x="4935029" y="0"/>
          <a:ext cx="1602634" cy="4315618"/>
        </a:xfrm>
        <a:prstGeom prst="roundRect">
          <a:avLst>
            <a:gd name="adj" fmla="val 10000"/>
          </a:avLst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รพ.สต.</a:t>
          </a:r>
          <a:endParaRPr lang="en-US" sz="3200" b="1" kern="1200" dirty="0">
            <a:solidFill>
              <a:schemeClr val="tx1"/>
            </a:solidFill>
            <a:latin typeface="TH SarabunPSK" pitchFamily="34" charset="-34"/>
            <a:cs typeface="TH SarabunPSK" pitchFamily="34" charset="-34"/>
          </a:endParaRP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1 </a:t>
          </a:r>
          <a:r>
            <a:rPr lang="th-TH" sz="3200" b="1" kern="1200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แห่ง</a:t>
          </a:r>
        </a:p>
      </dsp:txBody>
      <dsp:txXfrm>
        <a:off x="4935029" y="1726247"/>
        <a:ext cx="1602634" cy="1726247"/>
      </dsp:txXfrm>
    </dsp:sp>
    <dsp:sp modelId="{6250B49E-42B9-4043-89BE-A204B4306FAD}">
      <dsp:nvSpPr>
        <dsp:cNvPr id="0" name=""/>
        <dsp:cNvSpPr/>
      </dsp:nvSpPr>
      <dsp:spPr>
        <a:xfrm>
          <a:off x="4978899" y="258937"/>
          <a:ext cx="1437100" cy="1437100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0EA664-F389-403A-A1C2-D721EEF16FF4}">
      <dsp:nvSpPr>
        <dsp:cNvPr id="0" name=""/>
        <dsp:cNvSpPr/>
      </dsp:nvSpPr>
      <dsp:spPr>
        <a:xfrm>
          <a:off x="6584748" y="0"/>
          <a:ext cx="1602634" cy="4315618"/>
        </a:xfrm>
        <a:prstGeom prst="roundRect">
          <a:avLst>
            <a:gd name="adj" fmla="val 10000"/>
          </a:avLst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วัด </a:t>
          </a:r>
          <a:r>
            <a:rPr lang="en-US" sz="3200" b="1" kern="1200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2 </a:t>
          </a:r>
          <a:r>
            <a:rPr lang="th-TH" sz="3200" b="1" kern="1200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แห่ง</a:t>
          </a:r>
          <a:endParaRPr lang="th-TH" sz="3200" b="1" kern="1200" dirty="0">
            <a:solidFill>
              <a:schemeClr val="tx1"/>
            </a:solidFill>
            <a:latin typeface="TH SarabunPSK" pitchFamily="34" charset="-34"/>
            <a:cs typeface="TH SarabunPSK" pitchFamily="34" charset="-34"/>
          </a:endParaRPr>
        </a:p>
      </dsp:txBody>
      <dsp:txXfrm>
        <a:off x="6584748" y="1726247"/>
        <a:ext cx="1602634" cy="1726247"/>
      </dsp:txXfrm>
    </dsp:sp>
    <dsp:sp modelId="{9FA39041-8BAB-4E18-ADC1-77021DF67733}">
      <dsp:nvSpPr>
        <dsp:cNvPr id="0" name=""/>
        <dsp:cNvSpPr/>
      </dsp:nvSpPr>
      <dsp:spPr>
        <a:xfrm>
          <a:off x="6606945" y="354439"/>
          <a:ext cx="1618563" cy="1973053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D756CF-4B82-41E0-BE7C-A17BF5AA12FB}">
      <dsp:nvSpPr>
        <dsp:cNvPr id="0" name=""/>
        <dsp:cNvSpPr/>
      </dsp:nvSpPr>
      <dsp:spPr>
        <a:xfrm>
          <a:off x="331762" y="3452494"/>
          <a:ext cx="7566074" cy="647342"/>
        </a:xfrm>
        <a:prstGeom prst="leftRightArrow">
          <a:avLst/>
        </a:prstGeom>
        <a:solidFill>
          <a:srgbClr val="FFC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2FC759-26F5-4243-8A80-80FCD16C806B}">
      <dsp:nvSpPr>
        <dsp:cNvPr id="0" name=""/>
        <dsp:cNvSpPr/>
      </dsp:nvSpPr>
      <dsp:spPr>
        <a:xfrm>
          <a:off x="2004" y="841631"/>
          <a:ext cx="2459903" cy="852565"/>
        </a:xfrm>
        <a:prstGeom prst="roundRect">
          <a:avLst>
            <a:gd name="adj" fmla="val 10000"/>
          </a:avLst>
        </a:prstGeom>
        <a:solidFill>
          <a:srgbClr val="FFC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หมู่บ้านทั้งหมด</a:t>
          </a:r>
        </a:p>
      </dsp:txBody>
      <dsp:txXfrm>
        <a:off x="26975" y="866602"/>
        <a:ext cx="2409961" cy="802623"/>
      </dsp:txXfrm>
    </dsp:sp>
    <dsp:sp modelId="{3603F9E6-E9F2-42AD-AC78-D95EF6409D63}">
      <dsp:nvSpPr>
        <dsp:cNvPr id="0" name=""/>
        <dsp:cNvSpPr/>
      </dsp:nvSpPr>
      <dsp:spPr>
        <a:xfrm rot="5400000">
          <a:off x="1082829" y="1938640"/>
          <a:ext cx="298254" cy="107620"/>
        </a:xfrm>
        <a:prstGeom prst="rightArrow">
          <a:avLst>
            <a:gd name="adj1" fmla="val 66700"/>
            <a:gd name="adj2" fmla="val 50000"/>
          </a:avLst>
        </a:prstGeom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DFB41E6-263E-49C5-8AE8-FFBD270C46B5}">
      <dsp:nvSpPr>
        <dsp:cNvPr id="0" name=""/>
        <dsp:cNvSpPr/>
      </dsp:nvSpPr>
      <dsp:spPr>
        <a:xfrm>
          <a:off x="2004" y="2290705"/>
          <a:ext cx="2459903" cy="852565"/>
        </a:xfrm>
        <a:prstGeom prst="roundRect">
          <a:avLst>
            <a:gd name="adj" fmla="val 10000"/>
          </a:avLst>
        </a:prstGeom>
        <a:solidFill>
          <a:schemeClr val="tx1">
            <a:alpha val="89804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kern="1200" dirty="0" smtClean="0">
              <a:solidFill>
                <a:schemeClr val="bg1"/>
              </a:solidFill>
              <a:latin typeface="TH SarabunPSK" pitchFamily="34" charset="-34"/>
              <a:cs typeface="TH SarabunPSK" pitchFamily="34" charset="-34"/>
            </a:rPr>
            <a:t>6 หมู่บ้าน</a:t>
          </a:r>
          <a:endParaRPr lang="th-TH" sz="3200" kern="1200" dirty="0">
            <a:solidFill>
              <a:schemeClr val="bg1"/>
            </a:solidFill>
            <a:latin typeface="TH SarabunPSK" pitchFamily="34" charset="-34"/>
            <a:cs typeface="TH SarabunPSK" pitchFamily="34" charset="-34"/>
          </a:endParaRPr>
        </a:p>
      </dsp:txBody>
      <dsp:txXfrm>
        <a:off x="26975" y="2315676"/>
        <a:ext cx="2409961" cy="802623"/>
      </dsp:txXfrm>
    </dsp:sp>
    <dsp:sp modelId="{81E80F09-8B28-4803-A3CB-043957352AE8}">
      <dsp:nvSpPr>
        <dsp:cNvPr id="0" name=""/>
        <dsp:cNvSpPr/>
      </dsp:nvSpPr>
      <dsp:spPr>
        <a:xfrm>
          <a:off x="2806295" y="841631"/>
          <a:ext cx="2459903" cy="852565"/>
        </a:xfrm>
        <a:prstGeom prst="roundRect">
          <a:avLst>
            <a:gd name="adj" fmla="val 10000"/>
          </a:avLst>
        </a:prstGeom>
        <a:solidFill>
          <a:srgbClr val="FFC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หลังคาเรือนทั้งหมด</a:t>
          </a:r>
        </a:p>
      </dsp:txBody>
      <dsp:txXfrm>
        <a:off x="2831266" y="866602"/>
        <a:ext cx="2409961" cy="802623"/>
      </dsp:txXfrm>
    </dsp:sp>
    <dsp:sp modelId="{95641225-0D83-49EB-A955-612E055549DB}">
      <dsp:nvSpPr>
        <dsp:cNvPr id="0" name=""/>
        <dsp:cNvSpPr/>
      </dsp:nvSpPr>
      <dsp:spPr>
        <a:xfrm rot="5400000">
          <a:off x="3887119" y="1938640"/>
          <a:ext cx="298254" cy="107620"/>
        </a:xfrm>
        <a:prstGeom prst="rightArrow">
          <a:avLst>
            <a:gd name="adj1" fmla="val 66700"/>
            <a:gd name="adj2" fmla="val 50000"/>
          </a:avLst>
        </a:prstGeom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1EC9A94-38D5-4DF3-BE2B-7413CFCB6F14}">
      <dsp:nvSpPr>
        <dsp:cNvPr id="0" name=""/>
        <dsp:cNvSpPr/>
      </dsp:nvSpPr>
      <dsp:spPr>
        <a:xfrm>
          <a:off x="2806295" y="2290705"/>
          <a:ext cx="2459903" cy="852565"/>
        </a:xfrm>
        <a:prstGeom prst="roundRect">
          <a:avLst>
            <a:gd name="adj" fmla="val 10000"/>
          </a:avLst>
        </a:prstGeom>
        <a:solidFill>
          <a:schemeClr val="tx1">
            <a:alpha val="89804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solidFill>
                <a:schemeClr val="bg1"/>
              </a:solidFill>
              <a:latin typeface="TH SarabunPSK" pitchFamily="34" charset="-34"/>
              <a:cs typeface="TH SarabunPSK" pitchFamily="34" charset="-34"/>
            </a:rPr>
            <a:t>618 </a:t>
          </a:r>
          <a:r>
            <a:rPr lang="th-TH" sz="3200" kern="1200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rPr>
            <a:t>หลังคาเรือน</a:t>
          </a:r>
        </a:p>
      </dsp:txBody>
      <dsp:txXfrm>
        <a:off x="2831266" y="2315676"/>
        <a:ext cx="2409961" cy="802623"/>
      </dsp:txXfrm>
    </dsp:sp>
    <dsp:sp modelId="{C46719E8-B1B4-4694-A6EF-EF52C10C0C49}">
      <dsp:nvSpPr>
        <dsp:cNvPr id="0" name=""/>
        <dsp:cNvSpPr/>
      </dsp:nvSpPr>
      <dsp:spPr>
        <a:xfrm>
          <a:off x="5610585" y="841631"/>
          <a:ext cx="2459903" cy="852565"/>
        </a:xfrm>
        <a:prstGeom prst="roundRect">
          <a:avLst>
            <a:gd name="adj" fmla="val 10000"/>
          </a:avLst>
        </a:prstGeom>
        <a:solidFill>
          <a:srgbClr val="FFC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ประชากรทั้งหมด</a:t>
          </a:r>
        </a:p>
      </dsp:txBody>
      <dsp:txXfrm>
        <a:off x="5635556" y="866602"/>
        <a:ext cx="2409961" cy="802623"/>
      </dsp:txXfrm>
    </dsp:sp>
    <dsp:sp modelId="{59C2708E-F6A6-4685-84B0-D875D1108AD0}">
      <dsp:nvSpPr>
        <dsp:cNvPr id="0" name=""/>
        <dsp:cNvSpPr/>
      </dsp:nvSpPr>
      <dsp:spPr>
        <a:xfrm rot="5400000">
          <a:off x="6691410" y="1938640"/>
          <a:ext cx="298254" cy="107620"/>
        </a:xfrm>
        <a:prstGeom prst="rightArrow">
          <a:avLst>
            <a:gd name="adj1" fmla="val 66700"/>
            <a:gd name="adj2" fmla="val 50000"/>
          </a:avLst>
        </a:prstGeom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602677B-EE69-4A42-AC70-DFE1CE2E5260}">
      <dsp:nvSpPr>
        <dsp:cNvPr id="0" name=""/>
        <dsp:cNvSpPr/>
      </dsp:nvSpPr>
      <dsp:spPr>
        <a:xfrm>
          <a:off x="5610585" y="2290705"/>
          <a:ext cx="2459903" cy="852565"/>
        </a:xfrm>
        <a:prstGeom prst="roundRect">
          <a:avLst>
            <a:gd name="adj" fmla="val 10000"/>
          </a:avLst>
        </a:prstGeom>
        <a:solidFill>
          <a:schemeClr val="tx1">
            <a:alpha val="89804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solidFill>
                <a:schemeClr val="bg1"/>
              </a:solidFill>
              <a:latin typeface="TH SarabunPSK" pitchFamily="34" charset="-34"/>
              <a:cs typeface="TH SarabunPSK" pitchFamily="34" charset="-34"/>
            </a:rPr>
            <a:t>2,853 </a:t>
          </a:r>
          <a:r>
            <a:rPr lang="th-TH" sz="3200" kern="1200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rPr>
            <a:t>คน</a:t>
          </a:r>
        </a:p>
      </dsp:txBody>
      <dsp:txXfrm>
        <a:off x="5635556" y="2315676"/>
        <a:ext cx="2409961" cy="80262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81B361-3D7B-4819-9B01-A8878A5A0AD1}">
      <dsp:nvSpPr>
        <dsp:cNvPr id="0" name=""/>
        <dsp:cNvSpPr/>
      </dsp:nvSpPr>
      <dsp:spPr>
        <a:xfrm>
          <a:off x="2302" y="1075508"/>
          <a:ext cx="2309875" cy="2309875"/>
        </a:xfrm>
        <a:prstGeom prst="ellipse">
          <a:avLst/>
        </a:prstGeom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127120" tIns="39370" rIns="12712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100" b="1" kern="1200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rPr>
            <a:t>เกษตรกรรม	 ร้อยละ </a:t>
          </a:r>
          <a:r>
            <a:rPr lang="en-US" sz="3100" b="1" kern="1200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rPr>
            <a:t>60</a:t>
          </a:r>
          <a:endParaRPr lang="th-TH" sz="3100" kern="1200" dirty="0">
            <a:solidFill>
              <a:schemeClr val="bg1"/>
            </a:solidFill>
            <a:latin typeface="TH SarabunPSK" pitchFamily="34" charset="-34"/>
            <a:cs typeface="TH SarabunPSK" pitchFamily="34" charset="-34"/>
          </a:endParaRPr>
        </a:p>
      </dsp:txBody>
      <dsp:txXfrm>
        <a:off x="340575" y="1413781"/>
        <a:ext cx="1633329" cy="1633329"/>
      </dsp:txXfrm>
    </dsp:sp>
    <dsp:sp modelId="{41636FB1-6295-4FDE-AA3B-A64B6C9835F2}">
      <dsp:nvSpPr>
        <dsp:cNvPr id="0" name=""/>
        <dsp:cNvSpPr/>
      </dsp:nvSpPr>
      <dsp:spPr>
        <a:xfrm>
          <a:off x="1850202" y="1075508"/>
          <a:ext cx="2309875" cy="2309875"/>
        </a:xfrm>
        <a:prstGeom prst="ellipse">
          <a:avLst/>
        </a:prstGeom>
        <a:solidFill>
          <a:srgbClr val="FFC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127120" tIns="39370" rIns="12712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100" b="1" kern="1200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rPr>
            <a:t>รับจ้าง    ร้อยละ </a:t>
          </a:r>
          <a:r>
            <a:rPr lang="en-US" sz="3100" b="1" kern="1200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rPr>
            <a:t>25</a:t>
          </a:r>
          <a:endParaRPr lang="th-TH" sz="3100" kern="1200" dirty="0">
            <a:solidFill>
              <a:schemeClr val="bg1"/>
            </a:solidFill>
            <a:latin typeface="TH SarabunPSK" pitchFamily="34" charset="-34"/>
            <a:cs typeface="TH SarabunPSK" pitchFamily="34" charset="-34"/>
          </a:endParaRPr>
        </a:p>
      </dsp:txBody>
      <dsp:txXfrm>
        <a:off x="2188475" y="1413781"/>
        <a:ext cx="1633329" cy="1633329"/>
      </dsp:txXfrm>
    </dsp:sp>
    <dsp:sp modelId="{BF3BDA8B-1F47-4EEE-870F-9B51591D1EA7}">
      <dsp:nvSpPr>
        <dsp:cNvPr id="0" name=""/>
        <dsp:cNvSpPr/>
      </dsp:nvSpPr>
      <dsp:spPr>
        <a:xfrm>
          <a:off x="3698102" y="1075508"/>
          <a:ext cx="2309875" cy="2309875"/>
        </a:xfrm>
        <a:prstGeom prst="ellipse">
          <a:avLst/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127120" tIns="39370" rIns="12712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100" b="1" kern="1200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rPr>
            <a:t>รับราชการ    ร้อยละ 9</a:t>
          </a:r>
          <a:endParaRPr lang="th-TH" sz="3100" kern="1200" dirty="0">
            <a:solidFill>
              <a:schemeClr val="bg1"/>
            </a:solidFill>
            <a:latin typeface="TH SarabunPSK" pitchFamily="34" charset="-34"/>
            <a:cs typeface="TH SarabunPSK" pitchFamily="34" charset="-34"/>
          </a:endParaRPr>
        </a:p>
      </dsp:txBody>
      <dsp:txXfrm>
        <a:off x="4036375" y="1413781"/>
        <a:ext cx="1633329" cy="1633329"/>
      </dsp:txXfrm>
    </dsp:sp>
    <dsp:sp modelId="{3C83B747-315F-4FB2-8C43-4BB2E6B3BF89}">
      <dsp:nvSpPr>
        <dsp:cNvPr id="0" name=""/>
        <dsp:cNvSpPr/>
      </dsp:nvSpPr>
      <dsp:spPr>
        <a:xfrm>
          <a:off x="5546002" y="1075508"/>
          <a:ext cx="2309875" cy="2309875"/>
        </a:xfrm>
        <a:prstGeom prst="ellipse">
          <a:avLst/>
        </a:prstGeom>
        <a:solidFill>
          <a:srgbClr val="008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127120" tIns="39370" rIns="12712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100" b="1" kern="1200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rPr>
            <a:t>     อื่นๆ	 ร้อยละ </a:t>
          </a:r>
          <a:r>
            <a:rPr lang="en-US" sz="3100" b="1" kern="1200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rPr>
            <a:t>6</a:t>
          </a:r>
          <a:endParaRPr lang="th-TH" sz="3100" kern="1200" dirty="0">
            <a:solidFill>
              <a:schemeClr val="bg1"/>
            </a:solidFill>
            <a:latin typeface="TH SarabunPSK" pitchFamily="34" charset="-34"/>
            <a:cs typeface="TH SarabunPSK" pitchFamily="34" charset="-34"/>
          </a:endParaRPr>
        </a:p>
      </dsp:txBody>
      <dsp:txXfrm>
        <a:off x="5884275" y="1413781"/>
        <a:ext cx="1633329" cy="16333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#4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#5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#6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#4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#5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#6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2F1512-E878-4F1D-AF86-0D5DC00EDA92}" type="datetimeFigureOut">
              <a:rPr lang="th-TH" smtClean="0"/>
              <a:pPr/>
              <a:t>31/07/65</a:t>
            </a:fld>
            <a:endParaRPr lang="th-TH"/>
          </a:p>
        </p:txBody>
      </p:sp>
      <p:sp>
        <p:nvSpPr>
          <p:cNvPr id="4" name="ตัวยึด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ยึด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8C4EA7-1D7B-459F-A79B-8B2AFCA052C8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902654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 dirty="0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8C4EA7-1D7B-459F-A79B-8B2AFCA052C8}" type="slidenum">
              <a:rPr lang="th-TH" smtClean="0"/>
              <a:pPr/>
              <a:t>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140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ตัวแทนรูปบนภาพนิ่ง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/>
        </p:spPr>
      </p:sp>
      <p:sp>
        <p:nvSpPr>
          <p:cNvPr id="270339" name="ตัวแทนบันทึกย่อ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th-TH" altLang="th-TH" smtClean="0"/>
          </a:p>
        </p:txBody>
      </p:sp>
      <p:sp>
        <p:nvSpPr>
          <p:cNvPr id="270340" name="ตัวแทนหมายเลขภาพนิ่ง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9pPr>
          </a:lstStyle>
          <a:p>
            <a:fld id="{90429132-2319-43EE-9B7C-E8698264D0B7}" type="slidenum">
              <a:rPr lang="th-TH" altLang="th-TH"/>
              <a:pPr/>
              <a:t>38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24392571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ตัวแทนรูปบนภาพนิ่ง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/>
        </p:spPr>
      </p:sp>
      <p:sp>
        <p:nvSpPr>
          <p:cNvPr id="272387" name="ตัวแทนบันทึกย่อ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th-TH" altLang="th-TH" smtClean="0"/>
          </a:p>
        </p:txBody>
      </p:sp>
      <p:sp>
        <p:nvSpPr>
          <p:cNvPr id="272388" name="ตัวแทนหมายเลขภาพนิ่ง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9pPr>
          </a:lstStyle>
          <a:p>
            <a:fld id="{7F41C5FB-9CBE-4452-AD1E-465476090473}" type="slidenum">
              <a:rPr lang="th-TH" altLang="th-TH"/>
              <a:pPr/>
              <a:t>39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32274708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ตัวแทนรูปบนภาพนิ่ง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/>
        </p:spPr>
      </p:sp>
      <p:sp>
        <p:nvSpPr>
          <p:cNvPr id="278531" name="ตัวแทนบันทึกย่อ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th-TH" altLang="th-TH" smtClean="0"/>
          </a:p>
        </p:txBody>
      </p:sp>
      <p:sp>
        <p:nvSpPr>
          <p:cNvPr id="278532" name="ตัวแทนหมายเลขภาพนิ่ง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9pPr>
          </a:lstStyle>
          <a:p>
            <a:fld id="{5032AC16-6F77-4CC6-944B-2C6FADF1AC78}" type="slidenum">
              <a:rPr lang="th-TH" altLang="th-TH"/>
              <a:pPr/>
              <a:t>42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15865985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ตัวแทนรูปบนภาพนิ่ง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/>
        </p:spPr>
      </p:sp>
      <p:sp>
        <p:nvSpPr>
          <p:cNvPr id="280579" name="ตัวแทนบันทึกย่อ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th-TH" altLang="th-TH" smtClean="0"/>
          </a:p>
        </p:txBody>
      </p:sp>
      <p:sp>
        <p:nvSpPr>
          <p:cNvPr id="280580" name="ตัวแทนหมายเลขภาพนิ่ง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9pPr>
          </a:lstStyle>
          <a:p>
            <a:fld id="{8694DC9A-FA81-4A9E-A822-3BC1C098FF87}" type="slidenum">
              <a:rPr lang="th-TH" altLang="th-TH"/>
              <a:pPr/>
              <a:t>43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8754733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ตัวแทนรูปบนภาพนิ่ง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/>
        </p:spPr>
      </p:sp>
      <p:sp>
        <p:nvSpPr>
          <p:cNvPr id="284675" name="ตัวแทนบันทึกย่อ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th-TH" altLang="th-TH" smtClean="0"/>
          </a:p>
        </p:txBody>
      </p:sp>
      <p:sp>
        <p:nvSpPr>
          <p:cNvPr id="284676" name="ตัวแทนหมายเลขภาพนิ่ง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9pPr>
          </a:lstStyle>
          <a:p>
            <a:fld id="{85301404-D4EA-4E59-A26A-CB572D252DA3}" type="slidenum">
              <a:rPr lang="th-TH" altLang="th-TH"/>
              <a:pPr/>
              <a:t>45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24364773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 dirty="0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8C4EA7-1D7B-459F-A79B-8B2AFCA052C8}" type="slidenum">
              <a:rPr lang="th-TH" smtClean="0"/>
              <a:pPr/>
              <a:t>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608014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 dirty="0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8C4EA7-1D7B-459F-A79B-8B2AFCA052C8}" type="slidenum">
              <a:rPr lang="th-TH" smtClean="0"/>
              <a:pPr/>
              <a:t>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108722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ตัวแทนรูปบนภาพนิ่ง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/>
        </p:spPr>
      </p:sp>
      <p:sp>
        <p:nvSpPr>
          <p:cNvPr id="257027" name="ตัวแทนบันทึกย่อ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th-TH" altLang="th-TH" smtClean="0"/>
          </a:p>
        </p:txBody>
      </p:sp>
      <p:sp>
        <p:nvSpPr>
          <p:cNvPr id="257028" name="ตัวแทนหมายเลขภาพนิ่ง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9pPr>
          </a:lstStyle>
          <a:p>
            <a:fld id="{B886D626-E912-4958-93B1-ED9B6702D5A9}" type="slidenum">
              <a:rPr lang="th-TH" altLang="th-TH"/>
              <a:pPr/>
              <a:t>31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7295490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ตัวแทนรูปบนภาพนิ่ง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/>
        </p:spPr>
      </p:sp>
      <p:sp>
        <p:nvSpPr>
          <p:cNvPr id="259075" name="ตัวแทนบันทึกย่อ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th-TH" altLang="th-TH" smtClean="0"/>
          </a:p>
        </p:txBody>
      </p:sp>
      <p:sp>
        <p:nvSpPr>
          <p:cNvPr id="259076" name="ตัวแทนหมายเลขภาพนิ่ง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9pPr>
          </a:lstStyle>
          <a:p>
            <a:fld id="{CEA4ABE3-A5FF-475E-BE6F-9B5ED30D0178}" type="slidenum">
              <a:rPr lang="th-TH" altLang="th-TH"/>
              <a:pPr/>
              <a:t>32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16463705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ตัวแทนรูปบนภาพนิ่ง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/>
        </p:spPr>
      </p:sp>
      <p:sp>
        <p:nvSpPr>
          <p:cNvPr id="261123" name="ตัวแทนบันทึกย่อ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th-TH" altLang="th-TH" smtClean="0"/>
          </a:p>
        </p:txBody>
      </p:sp>
      <p:sp>
        <p:nvSpPr>
          <p:cNvPr id="261124" name="ตัวแทนหมายเลขภาพนิ่ง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9pPr>
          </a:lstStyle>
          <a:p>
            <a:fld id="{456C5406-7F0D-467B-8C3E-CDFF1AF00166}" type="slidenum">
              <a:rPr lang="th-TH" altLang="th-TH"/>
              <a:pPr/>
              <a:t>33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17580434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ตัวแทนรูปบนภาพนิ่ง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/>
        </p:spPr>
      </p:sp>
      <p:sp>
        <p:nvSpPr>
          <p:cNvPr id="263171" name="ตัวแทนบันทึกย่อ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th-TH" altLang="th-TH" smtClean="0"/>
          </a:p>
        </p:txBody>
      </p:sp>
      <p:sp>
        <p:nvSpPr>
          <p:cNvPr id="263172" name="ตัวแทนหมายเลขภาพนิ่ง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9pPr>
          </a:lstStyle>
          <a:p>
            <a:fld id="{C6E10CF7-9EFC-44A3-8331-D431E449D3A7}" type="slidenum">
              <a:rPr lang="th-TH" altLang="th-TH"/>
              <a:pPr/>
              <a:t>34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24873560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ตัวแทนรูปบนภาพนิ่ง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/>
        </p:spPr>
      </p:sp>
      <p:sp>
        <p:nvSpPr>
          <p:cNvPr id="265219" name="ตัวแทนบันทึกย่อ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th-TH" altLang="th-TH" smtClean="0"/>
          </a:p>
        </p:txBody>
      </p:sp>
      <p:sp>
        <p:nvSpPr>
          <p:cNvPr id="265220" name="ตัวแทนหมายเลขภาพนิ่ง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9pPr>
          </a:lstStyle>
          <a:p>
            <a:fld id="{5650824B-C287-4404-997F-04AAE51324F1}" type="slidenum">
              <a:rPr lang="th-TH" altLang="th-TH"/>
              <a:pPr/>
              <a:t>35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11715415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ตัวแทนรูปบนภาพนิ่ง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/>
        </p:spPr>
      </p:sp>
      <p:sp>
        <p:nvSpPr>
          <p:cNvPr id="268291" name="ตัวแทนบันทึกย่อ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th-TH" altLang="th-TH" smtClean="0"/>
          </a:p>
        </p:txBody>
      </p:sp>
      <p:sp>
        <p:nvSpPr>
          <p:cNvPr id="268292" name="ตัวแทนหมายเลขภาพนิ่ง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9pPr>
          </a:lstStyle>
          <a:p>
            <a:fld id="{0C466569-AEE0-4D7A-A996-956DC01EEC34}" type="slidenum">
              <a:rPr lang="th-TH" altLang="th-TH"/>
              <a:pPr/>
              <a:t>37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2092522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th-TH"/>
              <a:t>คลิกเพื่อแก้ไขลักษณะชื่อเรื่องรองต้นแบบ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695FB2-3DB1-4789-9833-84106A808517}" type="datetimeFigureOut">
              <a:rPr lang="th-TH" smtClean="0"/>
              <a:pPr/>
              <a:t>31/07/65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807ACE-FF01-47D4-AE6C-18B3F71760F1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  <p:transition spd="med">
    <p:strips dir="l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695FB2-3DB1-4789-9833-84106A808517}" type="datetimeFigureOut">
              <a:rPr lang="th-TH" smtClean="0"/>
              <a:pPr/>
              <a:t>31/07/65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807ACE-FF01-47D4-AE6C-18B3F71760F1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  <p:transition spd="med">
    <p:strips dir="l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695FB2-3DB1-4789-9833-84106A808517}" type="datetimeFigureOut">
              <a:rPr lang="th-TH" smtClean="0"/>
              <a:pPr/>
              <a:t>31/07/65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807ACE-FF01-47D4-AE6C-18B3F71760F1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  <p:transition spd="med">
    <p:strips dir="l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ชื่อเรื่องและเนื้อหา 4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ยึดเนื้อหา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ยึดวันที่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th-TH"/>
          </a:p>
        </p:txBody>
      </p:sp>
      <p:sp>
        <p:nvSpPr>
          <p:cNvPr id="8" name="ตัวยึดท้ายกระดาษ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th-TH"/>
          </a:p>
        </p:txBody>
      </p:sp>
      <p:sp>
        <p:nvSpPr>
          <p:cNvPr id="9" name="ตัวยึดหมายเลขภาพนิ่ง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4DC21BC-9AE9-4675-A5C5-16431AEDF93D}" type="slidenum">
              <a:rPr lang="en-US"/>
              <a:pPr/>
              <a:t>‹#›</a:t>
            </a:fld>
            <a:endParaRPr lang="th-TH"/>
          </a:p>
        </p:txBody>
      </p:sp>
    </p:spTree>
  </p:cSld>
  <p:clrMapOvr>
    <a:masterClrMapping/>
  </p:clrMapOvr>
  <p:transition spd="med">
    <p:strips dir="l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เนื้อหา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th-TH" noProof="1"/>
              <a:t>คลิกเพื่อแก้ไขสไตล์ของข้อความต้นแบบ</a:t>
            </a:r>
          </a:p>
          <a:p>
            <a:pPr lvl="1"/>
            <a:r>
              <a:rPr lang="th-TH" noProof="1"/>
              <a:t>ระดับที่สอง</a:t>
            </a:r>
          </a:p>
          <a:p>
            <a:pPr lvl="2"/>
            <a:r>
              <a:rPr lang="th-TH" noProof="1"/>
              <a:t>ระดับที่สาม</a:t>
            </a:r>
          </a:p>
          <a:p>
            <a:pPr lvl="3"/>
            <a:r>
              <a:rPr lang="th-TH" noProof="1"/>
              <a:t>ระดับที่สี่</a:t>
            </a:r>
          </a:p>
          <a:p>
            <a:pPr lvl="4"/>
            <a:r>
              <a:rPr lang="th-TH" noProof="1"/>
              <a:t>ระดับที่ห้า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IrisUPC" panose="020B0604020202020204" pitchFamily="34" charset="-34"/>
              </a:defRPr>
            </a:lvl1pPr>
          </a:lstStyle>
          <a:p>
            <a:fld id="{6204E46E-77EC-41F7-A019-BBE483103494}" type="slidenum">
              <a:rPr lang="en-US" altLang="th-TH"/>
              <a:pPr/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35753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695FB2-3DB1-4789-9833-84106A808517}" type="datetimeFigureOut">
              <a:rPr lang="th-TH" smtClean="0"/>
              <a:pPr/>
              <a:t>31/07/65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807ACE-FF01-47D4-AE6C-18B3F71760F1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  <p:transition spd="med">
    <p:strips dir="l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695FB2-3DB1-4789-9833-84106A808517}" type="datetimeFigureOut">
              <a:rPr lang="th-TH" smtClean="0"/>
              <a:pPr/>
              <a:t>31/07/65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807ACE-FF01-47D4-AE6C-18B3F71760F1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  <p:transition spd="med">
    <p:strips dir="l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695FB2-3DB1-4789-9833-84106A808517}" type="datetimeFigureOut">
              <a:rPr lang="th-TH" smtClean="0"/>
              <a:pPr/>
              <a:t>31/07/65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807ACE-FF01-47D4-AE6C-18B3F71760F1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  <p:transition spd="med">
    <p:strips dir="l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ยึด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695FB2-3DB1-4789-9833-84106A808517}" type="datetimeFigureOut">
              <a:rPr lang="th-TH" smtClean="0"/>
              <a:pPr/>
              <a:t>31/07/65</a:t>
            </a:fld>
            <a:endParaRPr lang="th-TH"/>
          </a:p>
        </p:txBody>
      </p:sp>
      <p:sp>
        <p:nvSpPr>
          <p:cNvPr id="8" name="ตัวยึด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h-TH"/>
          </a:p>
        </p:txBody>
      </p:sp>
      <p:sp>
        <p:nvSpPr>
          <p:cNvPr id="9" name="ตัวยึด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807ACE-FF01-47D4-AE6C-18B3F71760F1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  <p:transition spd="med">
    <p:strips dir="l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695FB2-3DB1-4789-9833-84106A808517}" type="datetimeFigureOut">
              <a:rPr lang="th-TH" smtClean="0"/>
              <a:pPr/>
              <a:t>31/07/65</a:t>
            </a:fld>
            <a:endParaRPr lang="th-TH"/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h-TH"/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807ACE-FF01-47D4-AE6C-18B3F71760F1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  <p:transition spd="med">
    <p:strips dir="l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695FB2-3DB1-4789-9833-84106A808517}" type="datetimeFigureOut">
              <a:rPr lang="th-TH" smtClean="0"/>
              <a:pPr/>
              <a:t>31/07/65</a:t>
            </a:fld>
            <a:endParaRPr lang="th-TH"/>
          </a:p>
        </p:txBody>
      </p:sp>
      <p:sp>
        <p:nvSpPr>
          <p:cNvPr id="3" name="ตัวยึด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h-TH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807ACE-FF01-47D4-AE6C-18B3F71760F1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  <p:transition spd="med">
    <p:strips dir="l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695FB2-3DB1-4789-9833-84106A808517}" type="datetimeFigureOut">
              <a:rPr lang="th-TH" smtClean="0"/>
              <a:pPr/>
              <a:t>31/07/65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807ACE-FF01-47D4-AE6C-18B3F71760F1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  <p:transition spd="med">
    <p:strips dir="l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h-TH"/>
              <a:t>คลิกไอคอนเพื่อเพิ่มรูปภาพ</a:t>
            </a:r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695FB2-3DB1-4789-9833-84106A808517}" type="datetimeFigureOut">
              <a:rPr lang="th-TH" smtClean="0"/>
              <a:pPr/>
              <a:t>31/07/65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807ACE-FF01-47D4-AE6C-18B3F71760F1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  <p:transition spd="med">
    <p:strips dir="l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B1695FB2-3DB1-4789-9833-84106A808517}" type="datetimeFigureOut">
              <a:rPr lang="th-TH" smtClean="0"/>
              <a:pPr/>
              <a:t>31/07/65</a:t>
            </a:fld>
            <a:endParaRPr lang="th-TH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th-TH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5807ACE-FF01-47D4-AE6C-18B3F71760F1}" type="slidenum">
              <a:rPr lang="th-TH" smtClean="0"/>
              <a:pPr/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ransition spd="med">
    <p:strips dir="ld"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7.jpeg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3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7" Type="http://schemas.openxmlformats.org/officeDocument/2006/relationships/image" Target="../media/image101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64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7" Type="http://schemas.openxmlformats.org/officeDocument/2006/relationships/image" Target="../media/image112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7" Type="http://schemas.openxmlformats.org/officeDocument/2006/relationships/image" Target="../media/image118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7.jpeg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7" Type="http://schemas.openxmlformats.org/officeDocument/2006/relationships/image" Target="../media/image133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jpeg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7" Type="http://schemas.openxmlformats.org/officeDocument/2006/relationships/image" Target="../media/image139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8.jpeg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7" Type="http://schemas.openxmlformats.org/officeDocument/2006/relationships/image" Target="../media/image144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7" Type="http://schemas.openxmlformats.org/officeDocument/2006/relationships/image" Target="../media/image150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jpeg"/><Relationship Id="rId5" Type="http://schemas.openxmlformats.org/officeDocument/2006/relationships/image" Target="../media/image148.jpeg"/><Relationship Id="rId4" Type="http://schemas.openxmlformats.org/officeDocument/2006/relationships/image" Target="../media/image147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gif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มุมมน 5"/>
          <p:cNvSpPr/>
          <p:nvPr/>
        </p:nvSpPr>
        <p:spPr>
          <a:xfrm>
            <a:off x="251520" y="1772816"/>
            <a:ext cx="8715404" cy="2880320"/>
          </a:xfrm>
          <a:prstGeom prst="roundRect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>
                <a:solidFill>
                  <a:schemeClr val="tx1">
                    <a:lumMod val="90000"/>
                    <a:lumOff val="10000"/>
                  </a:schemeClr>
                </a:solidFill>
                <a:latin typeface="TH SarabunPSK" pitchFamily="34" charset="-34"/>
                <a:cs typeface="TH SarabunPSK" pitchFamily="34" charset="-34"/>
              </a:rPr>
              <a:t>ทีมเยี่ยมเสริมพลัง และประเมินการพัฒนาระบบสุขภาพ</a:t>
            </a:r>
            <a:r>
              <a:rPr lang="th-TH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TH SarabunPSK" pitchFamily="34" charset="-34"/>
                <a:cs typeface="TH SarabunPSK" pitchFamily="34" charset="-34"/>
              </a:rPr>
              <a:t>อำเภอ</a:t>
            </a:r>
          </a:p>
          <a:p>
            <a:pPr algn="ctr"/>
            <a:r>
              <a:rPr lang="th-TH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b="1" dirty="0">
                <a:solidFill>
                  <a:schemeClr val="tx1">
                    <a:lumMod val="90000"/>
                    <a:lumOff val="10000"/>
                  </a:schemeClr>
                </a:solidFill>
                <a:latin typeface="TH SarabunPSK" pitchFamily="34" charset="-34"/>
                <a:cs typeface="TH SarabunPSK" pitchFamily="34" charset="-34"/>
              </a:rPr>
              <a:t>คุณภาพเครือข่ายบริการปฐมภูมิและ รพ</a:t>
            </a:r>
            <a:r>
              <a:rPr lang="en-US" b="1" dirty="0">
                <a:solidFill>
                  <a:schemeClr val="tx1">
                    <a:lumMod val="90000"/>
                    <a:lumOff val="10000"/>
                  </a:schemeClr>
                </a:solidFill>
                <a:latin typeface="TH SarabunPSK" pitchFamily="34" charset="-34"/>
                <a:cs typeface="TH SarabunPSK" pitchFamily="34" charset="-34"/>
              </a:rPr>
              <a:t>.</a:t>
            </a:r>
            <a:r>
              <a:rPr lang="th-TH" b="1" dirty="0">
                <a:solidFill>
                  <a:schemeClr val="tx1">
                    <a:lumMod val="90000"/>
                    <a:lumOff val="10000"/>
                  </a:schemeClr>
                </a:solidFill>
                <a:latin typeface="TH SarabunPSK" pitchFamily="34" charset="-34"/>
                <a:cs typeface="TH SarabunPSK" pitchFamily="34" charset="-34"/>
              </a:rPr>
              <a:t>สต</a:t>
            </a:r>
            <a:r>
              <a:rPr lang="en-US" b="1" dirty="0">
                <a:solidFill>
                  <a:schemeClr val="tx1">
                    <a:lumMod val="90000"/>
                    <a:lumOff val="10000"/>
                  </a:schemeClr>
                </a:solidFill>
                <a:latin typeface="TH SarabunPSK" pitchFamily="34" charset="-34"/>
                <a:cs typeface="TH SarabunPSK" pitchFamily="34" charset="-34"/>
              </a:rPr>
              <a:t>.</a:t>
            </a:r>
            <a:r>
              <a:rPr lang="th-TH" b="1" dirty="0">
                <a:solidFill>
                  <a:schemeClr val="tx1">
                    <a:lumMod val="90000"/>
                    <a:lumOff val="10000"/>
                  </a:schemeClr>
                </a:solidFill>
                <a:latin typeface="TH SarabunPSK" pitchFamily="34" charset="-34"/>
                <a:cs typeface="TH SarabunPSK" pitchFamily="34" charset="-34"/>
              </a:rPr>
              <a:t>ติดดาว จ</a:t>
            </a:r>
            <a:r>
              <a:rPr lang="en-US" b="1" dirty="0">
                <a:solidFill>
                  <a:schemeClr val="tx1">
                    <a:lumMod val="90000"/>
                    <a:lumOff val="10000"/>
                  </a:schemeClr>
                </a:solidFill>
                <a:latin typeface="TH SarabunPSK" pitchFamily="34" charset="-34"/>
                <a:cs typeface="TH SarabunPSK" pitchFamily="34" charset="-34"/>
              </a:rPr>
              <a:t>.</a:t>
            </a:r>
            <a:r>
              <a:rPr lang="th-TH" b="1" dirty="0">
                <a:solidFill>
                  <a:schemeClr val="tx1">
                    <a:lumMod val="90000"/>
                    <a:lumOff val="10000"/>
                  </a:schemeClr>
                </a:solidFill>
                <a:latin typeface="TH SarabunPSK" pitchFamily="34" charset="-34"/>
                <a:cs typeface="TH SarabunPSK" pitchFamily="34" charset="-34"/>
              </a:rPr>
              <a:t>บุรีรัมย์ </a:t>
            </a:r>
            <a:r>
              <a:rPr lang="th-TH" b="1" spc="50" dirty="0">
                <a:ln w="11430"/>
                <a:solidFill>
                  <a:schemeClr val="tx1">
                    <a:lumMod val="90000"/>
                    <a:lumOff val="1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b="1" spc="50" dirty="0">
                <a:ln w="11430"/>
                <a:solidFill>
                  <a:schemeClr val="tx1">
                    <a:lumMod val="90000"/>
                    <a:lumOff val="1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endParaRPr lang="th-TH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323528" y="2050018"/>
            <a:ext cx="8712968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th-TH" sz="3600" dirty="0"/>
          </a:p>
        </p:txBody>
      </p:sp>
      <p:sp>
        <p:nvSpPr>
          <p:cNvPr id="9" name="สี่เหลี่ยมผืนผ้า 8"/>
          <p:cNvSpPr/>
          <p:nvPr/>
        </p:nvSpPr>
        <p:spPr>
          <a:xfrm rot="20153002">
            <a:off x="205151" y="685203"/>
            <a:ext cx="241123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sz="5400" b="1" cap="none" spc="50" dirty="0">
                <a:ln w="1143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glow rad="101600">
                    <a:srgbClr val="FFFF00"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..ยินดี</a:t>
            </a:r>
            <a:r>
              <a:rPr lang="th-TH" sz="5400" b="1" cap="none" spc="50" dirty="0">
                <a:ln w="1143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glow rad="101600">
                    <a:srgbClr val="FFFF00"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ต้อนรับ</a:t>
            </a:r>
            <a:r>
              <a:rPr lang="th-TH" sz="5400" b="1" cap="none" spc="50" dirty="0">
                <a:ln w="11430"/>
                <a:solidFill>
                  <a:srgbClr val="FF0000"/>
                </a:solidFill>
                <a:effectLst>
                  <a:glow rad="101600">
                    <a:srgbClr val="FFFF00"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..</a:t>
            </a: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4572000" y="3717032"/>
            <a:ext cx="4176464" cy="9233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th-TH" sz="5400" b="1" kern="10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ด้วยความยินดียิ่ง</a:t>
            </a:r>
          </a:p>
        </p:txBody>
      </p:sp>
    </p:spTree>
  </p:cSld>
  <p:clrMapOvr>
    <a:masterClrMapping/>
  </p:clrMapOvr>
  <p:transition spd="med">
    <p:strips dir="l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6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ข้อมูลสถานที่ราชการในพื้นที่</a:t>
            </a:r>
          </a:p>
        </p:txBody>
      </p:sp>
      <p:graphicFrame>
        <p:nvGraphicFramePr>
          <p:cNvPr id="4" name="ไดอะแกรม 3"/>
          <p:cNvGraphicFramePr/>
          <p:nvPr>
            <p:extLst>
              <p:ext uri="{D42A27DB-BD31-4B8C-83A1-F6EECF244321}">
                <p14:modId xmlns:p14="http://schemas.microsoft.com/office/powerpoint/2010/main" val="3455116299"/>
              </p:ext>
            </p:extLst>
          </p:nvPr>
        </p:nvGraphicFramePr>
        <p:xfrm>
          <a:off x="457200" y="1417638"/>
          <a:ext cx="8229600" cy="43156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med">
    <p:strips dir="l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6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หมู่บ้านและประชากร</a:t>
            </a:r>
          </a:p>
        </p:txBody>
      </p:sp>
      <p:graphicFrame>
        <p:nvGraphicFramePr>
          <p:cNvPr id="4" name="ไดอะแกรม 3"/>
          <p:cNvGraphicFramePr/>
          <p:nvPr>
            <p:extLst>
              <p:ext uri="{D42A27DB-BD31-4B8C-83A1-F6EECF244321}">
                <p14:modId xmlns:p14="http://schemas.microsoft.com/office/powerpoint/2010/main" val="3693665230"/>
              </p:ext>
            </p:extLst>
          </p:nvPr>
        </p:nvGraphicFramePr>
        <p:xfrm>
          <a:off x="571472" y="1142984"/>
          <a:ext cx="8072494" cy="36036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med">
    <p:strips dir="l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 err="1"/>
              <a:t>ปิ</a:t>
            </a:r>
            <a:r>
              <a:rPr lang="th-TH" sz="4000" dirty="0"/>
              <a:t>รามิดประชากร </a:t>
            </a:r>
            <a:r>
              <a:rPr lang="th-TH" sz="4000" dirty="0" smtClean="0"/>
              <a:t>รพ.สต.บ้านโคกเจริญ</a:t>
            </a:r>
            <a:endParaRPr lang="th-TH" sz="4000" dirty="0"/>
          </a:p>
        </p:txBody>
      </p:sp>
      <p:sp>
        <p:nvSpPr>
          <p:cNvPr id="5" name="ตัวยึดเนื้อหา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7" name="รูปภาพ 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5228"/>
            <a:ext cx="9143999" cy="5432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-149279"/>
            <a:ext cx="8229600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6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บุคลากรประจำ รพ.สต.</a:t>
            </a:r>
          </a:p>
        </p:txBody>
      </p:sp>
      <p:sp>
        <p:nvSpPr>
          <p:cNvPr id="16" name="สี่เหลี่ยมผืนผ้า 15"/>
          <p:cNvSpPr/>
          <p:nvPr/>
        </p:nvSpPr>
        <p:spPr>
          <a:xfrm>
            <a:off x="3528952" y="1916832"/>
            <a:ext cx="2160240" cy="648072"/>
          </a:xfrm>
          <a:prstGeom prst="rect">
            <a:avLst/>
          </a:prstGeom>
          <a:solidFill>
            <a:schemeClr val="accent3">
              <a:lumMod val="5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1700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นายบรรณรักษ์  ชาญประ</a:t>
            </a:r>
            <a:r>
              <a:rPr lang="th-TH" sz="1700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โคน</a:t>
            </a:r>
          </a:p>
          <a:p>
            <a:pPr algn="ctr"/>
            <a:r>
              <a:rPr lang="th-TH" sz="1700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พยาบาลวิชาชีพชำนาญ</a:t>
            </a:r>
            <a:r>
              <a:rPr lang="th-TH" sz="1700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การ</a:t>
            </a:r>
          </a:p>
        </p:txBody>
      </p:sp>
      <p:sp>
        <p:nvSpPr>
          <p:cNvPr id="18" name="สี่เหลี่ยมผืนผ้า 17"/>
          <p:cNvSpPr/>
          <p:nvPr/>
        </p:nvSpPr>
        <p:spPr>
          <a:xfrm>
            <a:off x="7020272" y="4077072"/>
            <a:ext cx="1800200" cy="648072"/>
          </a:xfrm>
          <a:prstGeom prst="rect">
            <a:avLst/>
          </a:prstGeom>
          <a:solidFill>
            <a:schemeClr val="accent3">
              <a:lumMod val="5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1700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นางสาวสุดารัตน์  จงกล</a:t>
            </a:r>
            <a:endParaRPr lang="th-TH" sz="1700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/>
            <a:r>
              <a:rPr lang="th-TH" sz="1700" dirty="0" err="1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จพ</a:t>
            </a:r>
            <a:r>
              <a:rPr lang="en-US" sz="1700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.</a:t>
            </a:r>
            <a:r>
              <a:rPr lang="th-TH" sz="1700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สาธารณสุข </a:t>
            </a:r>
            <a:r>
              <a:rPr lang="th-TH" sz="1700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ชำนาญงาน</a:t>
            </a:r>
            <a:endParaRPr lang="th-TH" sz="1700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9" name="สี่เหลี่ยมผืนผ้า 18"/>
          <p:cNvSpPr/>
          <p:nvPr/>
        </p:nvSpPr>
        <p:spPr>
          <a:xfrm>
            <a:off x="71500" y="6209928"/>
            <a:ext cx="1944216" cy="648072"/>
          </a:xfrm>
          <a:prstGeom prst="rect">
            <a:avLst/>
          </a:prstGeom>
          <a:solidFill>
            <a:schemeClr val="accent3">
              <a:lumMod val="5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1700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นางไสว   สายบุตร</a:t>
            </a:r>
            <a:endParaRPr lang="th-TH" sz="1700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/>
            <a:r>
              <a:rPr lang="th-TH" sz="1700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พนักงานช่วยเหลือคนไข้</a:t>
            </a:r>
          </a:p>
        </p:txBody>
      </p:sp>
      <p:sp>
        <p:nvSpPr>
          <p:cNvPr id="20" name="สี่เหลี่ยมผืนผ้า 19"/>
          <p:cNvSpPr/>
          <p:nvPr/>
        </p:nvSpPr>
        <p:spPr>
          <a:xfrm>
            <a:off x="2425945" y="6209928"/>
            <a:ext cx="1872208" cy="648073"/>
          </a:xfrm>
          <a:prstGeom prst="rect">
            <a:avLst/>
          </a:prstGeom>
          <a:solidFill>
            <a:schemeClr val="accent3">
              <a:lumMod val="5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1700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นางวณิชยา  นิมนต์รัมย</a:t>
            </a:r>
            <a:r>
              <a:rPr lang="th-TH" sz="1700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์</a:t>
            </a:r>
          </a:p>
          <a:p>
            <a:pPr algn="ctr"/>
            <a:r>
              <a:rPr lang="th-TH" sz="1700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พนักงานธุรการ</a:t>
            </a:r>
            <a:endParaRPr lang="th-TH" sz="1700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1" name="สี่เหลี่ยมผืนผ้า 20"/>
          <p:cNvSpPr/>
          <p:nvPr/>
        </p:nvSpPr>
        <p:spPr>
          <a:xfrm>
            <a:off x="4753088" y="6209928"/>
            <a:ext cx="1872208" cy="648072"/>
          </a:xfrm>
          <a:prstGeom prst="rect">
            <a:avLst/>
          </a:prstGeom>
          <a:solidFill>
            <a:schemeClr val="accent3">
              <a:lumMod val="5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1700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นางชะดา  พิงภูงา</a:t>
            </a:r>
            <a:endParaRPr lang="th-TH" sz="1700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/>
            <a:r>
              <a:rPr lang="th-TH" sz="1700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พนักงานช่วยการพยาบาล</a:t>
            </a:r>
            <a:endParaRPr lang="th-TH" sz="1700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9" name="สี่เหลี่ยมผืนผ้า 28"/>
          <p:cNvSpPr/>
          <p:nvPr/>
        </p:nvSpPr>
        <p:spPr>
          <a:xfrm>
            <a:off x="179512" y="4149080"/>
            <a:ext cx="1944216" cy="648072"/>
          </a:xfrm>
          <a:prstGeom prst="rect">
            <a:avLst/>
          </a:prstGeom>
          <a:solidFill>
            <a:schemeClr val="accent3">
              <a:lumMod val="5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1700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นางสาว</a:t>
            </a:r>
            <a:r>
              <a:rPr lang="th-TH" sz="1700" dirty="0" err="1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ธนา</a:t>
            </a:r>
            <a:r>
              <a:rPr lang="th-TH" sz="1700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พร   ปะตาทะโย</a:t>
            </a:r>
            <a:endParaRPr lang="th-TH" sz="1700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/>
            <a:r>
              <a:rPr lang="th-TH" sz="1700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พยาบาลวิชาชีพ  </a:t>
            </a:r>
            <a:r>
              <a:rPr lang="th-TH" sz="1700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ปฏิบัติการ</a:t>
            </a:r>
            <a:endParaRPr lang="th-TH" sz="1700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3" name="Picture 1" descr="C:\Users\Administrator\AppData\Local\Microsoft\Windows\Temporary Internet Files\Content.Word\20170523_1616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087883" y="784644"/>
            <a:ext cx="1223963" cy="104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7" descr="Au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68196" y="5049213"/>
            <a:ext cx="1040414" cy="107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8" descr="Sawa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0973" y="5049213"/>
            <a:ext cx="1111756" cy="1088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4" descr="C:\Users\Administrator\AppData\Local\Microsoft\Windows\Temporary Internet Files\Content.Word\20170524_1143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5133391" y="5027457"/>
            <a:ext cx="1111600" cy="1083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7" descr="C:\Users\Administrator\AppData\Local\Microsoft\Windows\Temporary Internet Files\Content.Word\20170524_12090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444546" y="2947945"/>
            <a:ext cx="1157752" cy="1111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ตัวเชื่อมต่อตรง 6"/>
          <p:cNvCxnSpPr/>
          <p:nvPr/>
        </p:nvCxnSpPr>
        <p:spPr>
          <a:xfrm>
            <a:off x="1050150" y="2708920"/>
            <a:ext cx="686876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ตัวเชื่อมต่อตรง 8"/>
          <p:cNvCxnSpPr/>
          <p:nvPr/>
        </p:nvCxnSpPr>
        <p:spPr>
          <a:xfrm flipH="1">
            <a:off x="1043608" y="2708920"/>
            <a:ext cx="6542" cy="2880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ตัวเชื่อมต่อตรง 33"/>
          <p:cNvCxnSpPr/>
          <p:nvPr/>
        </p:nvCxnSpPr>
        <p:spPr>
          <a:xfrm>
            <a:off x="7890910" y="2708920"/>
            <a:ext cx="0" cy="21602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ตัวเชื่อมต่อตรง 34"/>
          <p:cNvCxnSpPr/>
          <p:nvPr/>
        </p:nvCxnSpPr>
        <p:spPr>
          <a:xfrm flipH="1">
            <a:off x="4699864" y="2492896"/>
            <a:ext cx="6542" cy="237626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ตัวเชื่อมต่อตรง 37"/>
          <p:cNvCxnSpPr/>
          <p:nvPr/>
        </p:nvCxnSpPr>
        <p:spPr>
          <a:xfrm>
            <a:off x="1087615" y="4869160"/>
            <a:ext cx="686876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ตัวเชื่อมต่อตรง 40"/>
          <p:cNvCxnSpPr/>
          <p:nvPr/>
        </p:nvCxnSpPr>
        <p:spPr>
          <a:xfrm flipH="1">
            <a:off x="7956376" y="4869160"/>
            <a:ext cx="6542" cy="18005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รูปภาพ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803" y="2947745"/>
            <a:ext cx="1104433" cy="1057319"/>
          </a:xfrm>
          <a:prstGeom prst="rect">
            <a:avLst/>
          </a:prstGeom>
        </p:spPr>
      </p:pic>
      <p:sp>
        <p:nvSpPr>
          <p:cNvPr id="24" name="สี่เหลี่ยมผืนผ้า 23"/>
          <p:cNvSpPr/>
          <p:nvPr/>
        </p:nvSpPr>
        <p:spPr>
          <a:xfrm>
            <a:off x="7164288" y="6213915"/>
            <a:ext cx="1872208" cy="648072"/>
          </a:xfrm>
          <a:prstGeom prst="rect">
            <a:avLst/>
          </a:prstGeom>
          <a:solidFill>
            <a:schemeClr val="accent3">
              <a:lumMod val="5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1700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นางสาวชน</a:t>
            </a:r>
            <a:r>
              <a:rPr lang="th-TH" sz="1700" dirty="0" err="1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ัญชิ</a:t>
            </a:r>
            <a:r>
              <a:rPr lang="th-TH" sz="1700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ดา  เจริญยิ่ง</a:t>
            </a:r>
            <a:endParaRPr lang="th-TH" sz="1700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/>
            <a:r>
              <a:rPr lang="th-TH" sz="1700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พนักงานทำความสะอาด</a:t>
            </a:r>
            <a:endParaRPr lang="th-TH" sz="1700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25" name="ตัวเชื่อมต่อตรง 24"/>
          <p:cNvCxnSpPr>
            <a:stCxn id="26" idx="0"/>
          </p:cNvCxnSpPr>
          <p:nvPr/>
        </p:nvCxnSpPr>
        <p:spPr>
          <a:xfrm flipV="1">
            <a:off x="3388403" y="4869161"/>
            <a:ext cx="0" cy="18005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ตัวเชื่อมต่อตรง 30"/>
          <p:cNvCxnSpPr/>
          <p:nvPr/>
        </p:nvCxnSpPr>
        <p:spPr>
          <a:xfrm flipV="1">
            <a:off x="5689191" y="4869161"/>
            <a:ext cx="0" cy="18005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ตัวเชื่อมต่อตรง 35"/>
          <p:cNvCxnSpPr>
            <a:stCxn id="27" idx="0"/>
          </p:cNvCxnSpPr>
          <p:nvPr/>
        </p:nvCxnSpPr>
        <p:spPr>
          <a:xfrm flipV="1">
            <a:off x="1076851" y="4873961"/>
            <a:ext cx="12652" cy="17525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6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อาชีพ</a:t>
            </a:r>
          </a:p>
        </p:txBody>
      </p:sp>
      <p:graphicFrame>
        <p:nvGraphicFramePr>
          <p:cNvPr id="5" name="ไดอะแกรม 4"/>
          <p:cNvGraphicFramePr/>
          <p:nvPr/>
        </p:nvGraphicFramePr>
        <p:xfrm>
          <a:off x="642910" y="1000108"/>
          <a:ext cx="7858180" cy="44608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6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ทรัพยากรด้านสาธารณสุข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714348" y="1428736"/>
            <a:ext cx="7972452" cy="4697427"/>
          </a:xfrm>
        </p:spPr>
        <p:txBody>
          <a:bodyPr/>
          <a:lstStyle/>
          <a:p>
            <a:pPr>
              <a:buNone/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1. เจ้าหน้าที่สาธารณสุข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  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3 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คน        สัดส่วนความ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รับผิดชอบ</a:t>
            </a:r>
            <a:endParaRPr lang="en-US" b="1" dirty="0">
              <a:latin typeface="TH SarabunPSK" pitchFamily="34" charset="-34"/>
              <a:cs typeface="TH SarabunPSK" pitchFamily="34" charset="-34"/>
            </a:endParaRPr>
          </a:p>
          <a:p>
            <a:pPr indent="457200">
              <a:buFontTx/>
              <a:buChar char="-"/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พยาบาล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วิชาชีพ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				1 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: 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682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  <a:p>
            <a:pPr indent="457200">
              <a:buFontTx/>
              <a:buChar char="-"/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เจ้าพนักงาน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สาธารณสุข			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1 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: 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1,364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  <a:p>
            <a:pPr>
              <a:buNone/>
            </a:pPr>
            <a:r>
              <a:rPr lang="en-US" b="1" dirty="0">
                <a:latin typeface="TH SarabunPSK" pitchFamily="34" charset="-34"/>
                <a:cs typeface="TH SarabunPSK" pitchFamily="34" charset="-34"/>
              </a:rPr>
              <a:t>2.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 เจ้าหน้าที่อื่นๆ  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3 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คน</a:t>
            </a:r>
            <a:endParaRPr lang="en-US" b="1" dirty="0">
              <a:latin typeface="TH SarabunPSK" pitchFamily="34" charset="-34"/>
              <a:cs typeface="TH SarabunPSK" pitchFamily="34" charset="-34"/>
            </a:endParaRPr>
          </a:p>
          <a:p>
            <a:pPr>
              <a:buNone/>
            </a:pPr>
            <a:r>
              <a:rPr lang="en-US" b="1" dirty="0">
                <a:latin typeface="TH SarabunPSK" pitchFamily="34" charset="-34"/>
                <a:cs typeface="TH SarabunPSK" pitchFamily="34" charset="-34"/>
              </a:rPr>
              <a:t>3. </a:t>
            </a:r>
            <a:r>
              <a:rPr lang="th-TH" b="1" dirty="0" err="1">
                <a:latin typeface="TH SarabunPSK" pitchFamily="34" charset="-34"/>
                <a:cs typeface="TH SarabunPSK" pitchFamily="34" charset="-34"/>
              </a:rPr>
              <a:t>อสม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. 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65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คน   สัดส่วนความ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รับผิดชอบ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	1 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: 9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  <a:p>
            <a:pPr>
              <a:buNone/>
            </a:pPr>
            <a:r>
              <a:rPr lang="en-US" b="1" dirty="0">
                <a:latin typeface="TH SarabunPSK" pitchFamily="34" charset="-34"/>
                <a:cs typeface="TH SarabunPSK" pitchFamily="34" charset="-34"/>
              </a:rPr>
              <a:t>3.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b="1" dirty="0" err="1">
                <a:latin typeface="TH SarabunPSK" pitchFamily="34" charset="-34"/>
                <a:cs typeface="TH SarabunPSK" pitchFamily="34" charset="-34"/>
              </a:rPr>
              <a:t>ศสมช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.  6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แห่ง</a:t>
            </a:r>
          </a:p>
          <a:p>
            <a:pPr>
              <a:buNone/>
            </a:pPr>
            <a:endParaRPr lang="th-TH" dirty="0"/>
          </a:p>
        </p:txBody>
      </p:sp>
    </p:spTree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6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ข้อมูลระบบสารสนเทศ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457200">
              <a:buBlip>
                <a:blip r:embed="rId2"/>
              </a:buBlip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1. เครื่องคอมพิวเตอร์ 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PC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	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		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4 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เครื่อง</a:t>
            </a:r>
          </a:p>
          <a:p>
            <a:pPr indent="457200">
              <a:buBlip>
                <a:blip r:embed="rId2"/>
              </a:buBlip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2. เครื่อง</a:t>
            </a:r>
            <a:r>
              <a:rPr lang="th-TH" b="1" dirty="0" err="1" smtClean="0">
                <a:latin typeface="TH SarabunPSK" pitchFamily="34" charset="-34"/>
                <a:cs typeface="TH SarabunPSK" pitchFamily="34" charset="-34"/>
              </a:rPr>
              <a:t>ปริ้น</a:t>
            </a:r>
            <a:r>
              <a:rPr lang="th-TH" b="1" dirty="0" err="1">
                <a:latin typeface="TH SarabunPSK" pitchFamily="34" charset="-34"/>
                <a:cs typeface="TH SarabunPSK" pitchFamily="34" charset="-34"/>
              </a:rPr>
              <a:t>เตอร์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    			2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 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เครื่อง</a:t>
            </a:r>
            <a:endParaRPr lang="en-US" b="1" dirty="0">
              <a:latin typeface="TH SarabunPSK" pitchFamily="34" charset="-34"/>
              <a:cs typeface="TH SarabunPSK" pitchFamily="34" charset="-34"/>
            </a:endParaRPr>
          </a:p>
          <a:p>
            <a:pPr indent="457200">
              <a:buBlip>
                <a:blip r:embed="rId2"/>
              </a:buBlip>
            </a:pPr>
            <a:r>
              <a:rPr lang="en-US" b="1" dirty="0">
                <a:latin typeface="TH SarabunPSK" pitchFamily="34" charset="-34"/>
                <a:cs typeface="TH SarabunPSK" pitchFamily="34" charset="-34"/>
              </a:rPr>
              <a:t>3.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 คอมพิวเตอร์พกพา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			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3 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เครื่อง</a:t>
            </a:r>
            <a:endParaRPr lang="en-US" b="1" dirty="0">
              <a:latin typeface="TH SarabunPSK" pitchFamily="34" charset="-34"/>
              <a:cs typeface="TH SarabunPSK" pitchFamily="34" charset="-34"/>
            </a:endParaRPr>
          </a:p>
          <a:p>
            <a:pPr indent="457200">
              <a:buBlip>
                <a:blip r:embed="rId2"/>
              </a:buBlip>
            </a:pPr>
            <a:r>
              <a:rPr lang="en-US" b="1" dirty="0">
                <a:latin typeface="TH SarabunPSK" pitchFamily="34" charset="-34"/>
                <a:cs typeface="TH SarabunPSK" pitchFamily="34" charset="-34"/>
              </a:rPr>
              <a:t>4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. เครื่องรับสัญญาณอินเตอร์เน็ต(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CAT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)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	1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 เครื่อง</a:t>
            </a:r>
            <a:endParaRPr lang="en-US" b="1" dirty="0">
              <a:latin typeface="TH SarabunPSK" pitchFamily="34" charset="-34"/>
              <a:cs typeface="TH SarabunPSK" pitchFamily="34" charset="-34"/>
            </a:endParaRPr>
          </a:p>
          <a:p>
            <a:pPr indent="457200">
              <a:buBlip>
                <a:blip r:embed="rId2"/>
              </a:buBlip>
            </a:pPr>
            <a:r>
              <a:rPr lang="en-US" b="1" dirty="0">
                <a:latin typeface="TH SarabunPSK" pitchFamily="34" charset="-34"/>
                <a:cs typeface="TH SarabunPSK" pitchFamily="34" charset="-34"/>
              </a:rPr>
              <a:t>5.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ระบบเชื่อมต่อข้อมูล (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WAN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)</a:t>
            </a:r>
            <a:endParaRPr lang="en-US" b="1" dirty="0">
              <a:latin typeface="TH SarabunPSK" pitchFamily="34" charset="-34"/>
              <a:cs typeface="TH SarabunPSK" pitchFamily="34" charset="-34"/>
            </a:endParaRPr>
          </a:p>
          <a:p>
            <a:pPr>
              <a:buNone/>
            </a:pPr>
            <a:endParaRPr lang="th-TH" dirty="0"/>
          </a:p>
        </p:txBody>
      </p:sp>
    </p:spTree>
  </p:cSld>
  <p:clrMapOvr>
    <a:masterClrMapping/>
  </p:clrMapOvr>
  <p:transition spd="med">
    <p:strips dir="l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ข้อมูลสถิติชีพ </a:t>
            </a:r>
            <a:r>
              <a:rPr lang="en-US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3 </a:t>
            </a:r>
            <a:r>
              <a:rPr lang="th-TH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ปีย้อนหลัง(</a:t>
            </a:r>
            <a:r>
              <a:rPr lang="en-US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2562 </a:t>
            </a:r>
            <a:r>
              <a:rPr lang="en-US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- </a:t>
            </a:r>
            <a:r>
              <a:rPr lang="en-US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2564</a:t>
            </a:r>
            <a:r>
              <a:rPr lang="th-TH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)</a:t>
            </a:r>
            <a:endParaRPr lang="th-TH" dirty="0"/>
          </a:p>
        </p:txBody>
      </p:sp>
      <p:graphicFrame>
        <p:nvGraphicFramePr>
          <p:cNvPr id="4" name="ตัวยึดเนื้อหา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01853571"/>
              </p:ext>
            </p:extLst>
          </p:nvPr>
        </p:nvGraphicFramePr>
        <p:xfrm>
          <a:off x="457200" y="1600200"/>
          <a:ext cx="8229600" cy="20726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3227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505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อัตรา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2562</a:t>
                      </a:r>
                      <a:endParaRPr lang="th-TH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2563</a:t>
                      </a:r>
                      <a:endParaRPr lang="th-TH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2564</a:t>
                      </a:r>
                      <a:endParaRPr lang="th-TH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อัตราเกิด/พันประชากร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12.68</a:t>
                      </a:r>
                      <a:endParaRPr lang="th-TH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11.87</a:t>
                      </a:r>
                      <a:endParaRPr lang="th-TH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13.65</a:t>
                      </a:r>
                      <a:endParaRPr lang="th-TH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อัตราตาย/พันประชากร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10.79</a:t>
                      </a:r>
                      <a:endParaRPr lang="th-TH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9.89</a:t>
                      </a:r>
                      <a:endParaRPr lang="th-TH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7.80</a:t>
                      </a:r>
                      <a:endParaRPr lang="th-TH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อัตราเพิ่ม (ร้อยละ)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0.48</a:t>
                      </a:r>
                      <a:endParaRPr lang="th-TH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0.20</a:t>
                      </a:r>
                      <a:endParaRPr lang="th-TH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0.59</a:t>
                      </a:r>
                      <a:endParaRPr lang="th-TH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>
    <p:strips dir="l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ข้อมูลสถิติชีพ </a:t>
            </a:r>
            <a:r>
              <a:rPr lang="en-US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3 </a:t>
            </a:r>
            <a:r>
              <a:rPr lang="th-TH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ปีย้อนหลัง(</a:t>
            </a:r>
            <a:r>
              <a:rPr lang="en-US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2562-2564</a:t>
            </a:r>
            <a:r>
              <a:rPr lang="th-TH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)</a:t>
            </a:r>
            <a:r>
              <a:rPr lang="th-TH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แผนภูมิแสดงอัตราเกิด อัตราตาย</a:t>
            </a:r>
            <a:endParaRPr lang="th-TH" dirty="0"/>
          </a:p>
        </p:txBody>
      </p:sp>
      <p:graphicFrame>
        <p:nvGraphicFramePr>
          <p:cNvPr id="4" name="ตัวยึดเนื้อหา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32419933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med">
    <p:strips dir="l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ข้อมูลสถิติชีพ </a:t>
            </a:r>
            <a:r>
              <a:rPr lang="en-US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3 </a:t>
            </a:r>
            <a:r>
              <a:rPr lang="th-TH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ปีย้อนหลัง(</a:t>
            </a:r>
            <a:r>
              <a:rPr lang="en-US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2562-2564</a:t>
            </a:r>
            <a:r>
              <a:rPr lang="th-TH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)</a:t>
            </a:r>
            <a:r>
              <a:rPr lang="th-TH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แผนภูมิอัตราเพิ่มประชากร</a:t>
            </a:r>
            <a:endParaRPr lang="th-TH" dirty="0"/>
          </a:p>
        </p:txBody>
      </p:sp>
      <p:graphicFrame>
        <p:nvGraphicFramePr>
          <p:cNvPr id="7" name="ตัวยึดเนื้อหา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6411244"/>
              </p:ext>
            </p:extLst>
          </p:nvPr>
        </p:nvGraphicFramePr>
        <p:xfrm>
          <a:off x="539552" y="16288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6000" b="1" spc="50" dirty="0" err="1">
                <a:ln w="1143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วิสัยทัศน์</a:t>
            </a:r>
            <a:r>
              <a:rPr lang="en-US" sz="6000" b="1" spc="50" dirty="0">
                <a:ln w="1143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 (VISION)</a:t>
            </a:r>
            <a:endParaRPr lang="th-TH" sz="6000" b="1" spc="50" dirty="0">
              <a:ln w="11430"/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th-TH" sz="4000" b="1" dirty="0">
                <a:solidFill>
                  <a:schemeClr val="tx2"/>
                </a:solidFill>
                <a:latin typeface="TH SarabunPSK" pitchFamily="34" charset="-34"/>
                <a:cs typeface="TH SarabunPSK" pitchFamily="34" charset="-34"/>
              </a:rPr>
              <a:t>ประชาชนมีสุขภาพที่ดี </a:t>
            </a:r>
          </a:p>
          <a:p>
            <a:pPr algn="ctr">
              <a:buNone/>
            </a:pPr>
            <a:r>
              <a:rPr lang="th-TH" sz="4000" b="1" dirty="0">
                <a:solidFill>
                  <a:schemeClr val="tx2"/>
                </a:solidFill>
                <a:latin typeface="TH SarabunPSK" pitchFamily="34" charset="-34"/>
                <a:cs typeface="TH SarabunPSK" pitchFamily="34" charset="-34"/>
              </a:rPr>
              <a:t>มุ่งผลสัมฤทธิ์ของงาน</a:t>
            </a:r>
            <a:endParaRPr lang="en-US" sz="4000" dirty="0">
              <a:solidFill>
                <a:schemeClr val="tx2"/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>
              <a:buNone/>
            </a:pPr>
            <a:r>
              <a:rPr lang="th-TH" sz="4000" b="1" dirty="0">
                <a:solidFill>
                  <a:schemeClr val="tx2"/>
                </a:solidFill>
                <a:latin typeface="TH SarabunPSK" pitchFamily="34" charset="-34"/>
                <a:cs typeface="TH SarabunPSK" pitchFamily="34" charset="-34"/>
              </a:rPr>
              <a:t>บนมาตรฐานเศรษฐกิจพอเพียง</a:t>
            </a:r>
            <a:endParaRPr lang="en-US" sz="4000" dirty="0">
              <a:solidFill>
                <a:schemeClr val="tx2"/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>
              <a:buNone/>
            </a:pPr>
            <a:endParaRPr lang="th-TH" dirty="0"/>
          </a:p>
        </p:txBody>
      </p:sp>
    </p:spTree>
  </p:cSld>
  <p:clrMapOvr>
    <a:masterClrMapping/>
  </p:clrMapOvr>
  <p:transition spd="med">
    <p:strips dir="ld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ข้อมูลด้านสภาวะสุขภาพ ปี </a:t>
            </a:r>
            <a:r>
              <a:rPr lang="en-US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2564</a:t>
            </a:r>
            <a:endParaRPr lang="th-TH" dirty="0"/>
          </a:p>
        </p:txBody>
      </p:sp>
      <p:sp>
        <p:nvSpPr>
          <p:cNvPr id="5" name="ตัวยึดเนื้อหา 4"/>
          <p:cNvSpPr>
            <a:spLocks noGrp="1"/>
          </p:cNvSpPr>
          <p:nvPr>
            <p:ph idx="1"/>
          </p:nvPr>
        </p:nvSpPr>
        <p:spPr>
          <a:xfrm>
            <a:off x="2915816" y="1124744"/>
            <a:ext cx="3384376" cy="504056"/>
          </a:xfrm>
        </p:spPr>
        <p:txBody>
          <a:bodyPr/>
          <a:lstStyle/>
          <a:p>
            <a:pPr>
              <a:buNone/>
            </a:pPr>
            <a:r>
              <a:rPr lang="th-TH" b="1" dirty="0">
                <a:latin typeface="Angsana News" pitchFamily="18" charset="-34"/>
                <a:cs typeface="Angsana New" pitchFamily="18" charset="-34"/>
              </a:rPr>
              <a:t>สาเหตุการป่วย </a:t>
            </a:r>
            <a:r>
              <a:rPr lang="en-US" b="1" dirty="0">
                <a:latin typeface="Angsana News" pitchFamily="18" charset="-34"/>
                <a:cs typeface="Angsana New" pitchFamily="18" charset="-34"/>
              </a:rPr>
              <a:t>10 </a:t>
            </a:r>
            <a:r>
              <a:rPr lang="th-TH" b="1" dirty="0">
                <a:latin typeface="Angsana News" pitchFamily="18" charset="-34"/>
                <a:cs typeface="Angsana New" pitchFamily="18" charset="-34"/>
              </a:rPr>
              <a:t>อันดับแรก</a:t>
            </a:r>
          </a:p>
          <a:p>
            <a:pPr>
              <a:buNone/>
            </a:pPr>
            <a:endParaRPr lang="th-TH" dirty="0"/>
          </a:p>
        </p:txBody>
      </p:sp>
      <p:sp>
        <p:nvSpPr>
          <p:cNvPr id="6" name="ตัวยึดเนื้อหา 4"/>
          <p:cNvSpPr txBox="1">
            <a:spLocks/>
          </p:cNvSpPr>
          <p:nvPr/>
        </p:nvSpPr>
        <p:spPr bwMode="auto">
          <a:xfrm>
            <a:off x="1043608" y="1988840"/>
            <a:ext cx="6768752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sz="3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ngsana News" pitchFamily="18" charset="-34"/>
              <a:ea typeface="+mn-ea"/>
              <a:cs typeface="Angsana New" pitchFamily="18" charset="-34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72816"/>
            <a:ext cx="8712968" cy="489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190230"/>
            <a:ext cx="8229600" cy="1143000"/>
          </a:xfrm>
        </p:spPr>
        <p:txBody>
          <a:bodyPr/>
          <a:lstStyle/>
          <a:p>
            <a:r>
              <a:rPr lang="th-TH" sz="4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แผนภูมิสาเหตุการป่วย </a:t>
            </a:r>
            <a:r>
              <a:rPr lang="en-US" sz="4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10 </a:t>
            </a:r>
            <a:r>
              <a:rPr lang="th-TH" sz="4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อันดับแรก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12135" y="2284180"/>
            <a:ext cx="5919729" cy="3158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49550"/>
            <a:ext cx="8229600" cy="1143000"/>
          </a:xfrm>
        </p:spPr>
        <p:txBody>
          <a:bodyPr/>
          <a:lstStyle/>
          <a:p>
            <a:r>
              <a:rPr lang="th-TH" sz="5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สาเหตุการตายที่สำคัญปี</a:t>
            </a:r>
            <a:r>
              <a:rPr lang="en-US" sz="5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2564</a:t>
            </a:r>
            <a:endParaRPr lang="th-TH" sz="5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45137" y="1916832"/>
            <a:ext cx="6253725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32434"/>
            <a:ext cx="8229600" cy="778098"/>
          </a:xfrm>
        </p:spPr>
        <p:txBody>
          <a:bodyPr/>
          <a:lstStyle/>
          <a:p>
            <a:r>
              <a:rPr lang="th-TH" sz="5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สาเหตุการตายที่สำคัญปี</a:t>
            </a:r>
            <a:r>
              <a:rPr lang="en-US" sz="5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2564</a:t>
            </a:r>
            <a:endParaRPr lang="th-TH" sz="5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65141" y="2442690"/>
            <a:ext cx="5413717" cy="2840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trips dir="ld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20000"/>
              <a:lumOff val="80000"/>
            </a:schemeClr>
          </a:solidFill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altLang="en-US" b="1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altLang="en-US" b="1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altLang="en-US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หมวด</a:t>
            </a:r>
            <a:r>
              <a:rPr lang="th-TH" altLang="en-US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</a:t>
            </a:r>
            <a:r>
              <a:rPr lang="en-US" altLang="en-US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r>
              <a:rPr lang="th-TH" altLang="en-US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.บริหารดี </a:t>
            </a:r>
            <a:r>
              <a:rPr lang="en-US" altLang="en-US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altLang="en-US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การนำองค์กร และ</a:t>
            </a:r>
            <a:r>
              <a:rPr lang="th-TH" altLang="en-US" b="1" dirty="0" err="1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การจัด</a:t>
            </a:r>
            <a:r>
              <a:rPr lang="th-TH" altLang="en-US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การดี</a:t>
            </a:r>
            <a:r>
              <a:rPr lang="th-TH" altLang="en-US" sz="60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altLang="en-US" sz="60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endParaRPr lang="th-TH" sz="60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8" name="ตัวแทนเนื้อหา 7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20" y="3933056"/>
            <a:ext cx="4098790" cy="2588163"/>
          </a:xfrm>
          <a:prstGeom prst="rect">
            <a:avLst/>
          </a:prstGeom>
        </p:spPr>
      </p:pic>
      <p:pic>
        <p:nvPicPr>
          <p:cNvPr id="9" name="รูปภาพ 8" descr="C:\Users\KJR62\Desktop\รูปติดดาว\1148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398" y="3909431"/>
            <a:ext cx="3775613" cy="258816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สี่เหลี่ยมผืนผ้า 9"/>
          <p:cNvSpPr/>
          <p:nvPr/>
        </p:nvSpPr>
        <p:spPr>
          <a:xfrm>
            <a:off x="143508" y="1350456"/>
            <a:ext cx="885698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altLang="zh-CN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มีการทำงานร่วมกันของคณะกรรมการสุขภาพอำเภอ (</a:t>
            </a:r>
            <a:r>
              <a:rPr lang="en-US" altLang="th-TH" b="1" dirty="0">
                <a:latin typeface="Angsana New" panose="02020603050405020304" pitchFamily="18" charset="-34"/>
                <a:ea typeface="华文中宋" pitchFamily="2" charset="-122"/>
              </a:rPr>
              <a:t>DHS</a:t>
            </a:r>
            <a:r>
              <a:rPr lang="th-TH" altLang="zh-CN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)และคณะกรรมการสุขภาพ</a:t>
            </a:r>
            <a:r>
              <a:rPr lang="th-TH" altLang="zh-CN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ตำบล</a:t>
            </a:r>
          </a:p>
          <a:p>
            <a:pPr algn="ctr"/>
            <a:r>
              <a:rPr lang="th-TH" altLang="zh-CN" b="1" dirty="0" err="1" smtClean="0">
                <a:latin typeface="Angsana New" panose="02020603050405020304" pitchFamily="18" charset="-34"/>
                <a:cs typeface="Angsana New" panose="02020603050405020304" pitchFamily="18" charset="-34"/>
              </a:rPr>
              <a:t>การ</a:t>
            </a:r>
            <a:r>
              <a:rPr lang="th-TH" altLang="zh-CN" b="1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จัด</a:t>
            </a:r>
            <a:r>
              <a:rPr lang="th-TH" altLang="zh-CN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ทำยุทธ์ศาสตร์และกลยุทธ์ เพื่อนำไปจัดทำแผนปฏิบัติ</a:t>
            </a:r>
            <a:r>
              <a:rPr lang="th-TH" altLang="zh-CN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การ</a:t>
            </a:r>
          </a:p>
          <a:p>
            <a:pPr algn="ctr"/>
            <a:endParaRPr lang="th-TH" altLang="zh-CN" b="1" dirty="0" smtClean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ctr"/>
            <a:r>
              <a:rPr lang="th-TH" altLang="zh-CN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- แผ่นสุขภาพระดับอำเภอ 	- แผนสุขภาพระดับตำบล</a:t>
            </a:r>
            <a:endParaRPr lang="th-TH" altLang="zh-CN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endParaRPr lang="th-TH" altLang="th-TH" b="1" dirty="0" smtClean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endParaRPr lang="th-TH" altLang="th-TH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ctr"/>
            <a:endParaRPr lang="th-TH" altLang="zh-CN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</p:cSld>
  <p:clrMapOvr>
    <a:masterClrMapping/>
  </p:clrMapOvr>
  <p:transition spd="med">
    <p:strips dir="ld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3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th-TH" altLang="en-US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หมวดที่</a:t>
            </a:r>
            <a:r>
              <a:rPr lang="en-US" altLang="en-US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r>
              <a:rPr lang="th-TH" altLang="en-US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.บริหารดี </a:t>
            </a:r>
            <a:r>
              <a:rPr lang="en-US" altLang="en-US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altLang="en-US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การนำองค์กร และ</a:t>
            </a:r>
            <a:r>
              <a:rPr lang="th-TH" altLang="en-US" b="1" dirty="0" err="1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การจัด</a:t>
            </a:r>
            <a:r>
              <a:rPr lang="th-TH" altLang="en-US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การดี</a:t>
            </a:r>
            <a:endParaRPr lang="th-TH" dirty="0"/>
          </a:p>
        </p:txBody>
      </p:sp>
      <p:sp>
        <p:nvSpPr>
          <p:cNvPr id="5" name="ตัวแทนเนื้อหา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th-TH" altLang="th-TH" b="1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การจัด</a:t>
            </a:r>
            <a:r>
              <a:rPr lang="th-TH" altLang="th-TH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การการเงินการ</a:t>
            </a:r>
            <a:r>
              <a:rPr lang="th-TH" altLang="th-TH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บัญชี</a:t>
            </a:r>
          </a:p>
          <a:p>
            <a:pPr marL="0" indent="0" algn="ctr">
              <a:buNone/>
            </a:pPr>
            <a:endParaRPr lang="th-TH" altLang="th-TH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endParaRPr lang="th-TH" dirty="0"/>
          </a:p>
        </p:txBody>
      </p:sp>
      <p:sp>
        <p:nvSpPr>
          <p:cNvPr id="6" name="สี่เหลี่ยมผืนผ้า 4"/>
          <p:cNvSpPr>
            <a:spLocks noChangeArrowheads="1"/>
          </p:cNvSpPr>
          <p:nvPr/>
        </p:nvSpPr>
        <p:spPr bwMode="auto">
          <a:xfrm>
            <a:off x="424313" y="2564904"/>
            <a:ext cx="8358188" cy="461963"/>
          </a:xfrm>
          <a:prstGeom prst="rect">
            <a:avLst/>
          </a:prstGeom>
          <a:solidFill>
            <a:srgbClr val="FED46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9pPr>
          </a:lstStyle>
          <a:p>
            <a:pPr algn="ctr" eaLnBrk="1" hangingPunct="1"/>
            <a:r>
              <a:rPr lang="th-TH" altLang="en-US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มีแผนการใช้เงิน มีการควบคุมกำกับ ติดตาม มีคณะกรรมการการเงิน มีการตรวจสอบภายใน </a:t>
            </a:r>
            <a:r>
              <a:rPr lang="en-US" altLang="en-US" sz="24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1</a:t>
            </a:r>
            <a:r>
              <a:rPr lang="en-US" altLang="th-TH" sz="24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altLang="en-US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ครั้ง/ปี</a:t>
            </a:r>
          </a:p>
        </p:txBody>
      </p:sp>
    </p:spTree>
  </p:cSld>
  <p:clrMapOvr>
    <a:masterClrMapping/>
  </p:clrMapOvr>
  <p:transition spd="med">
    <p:strips dir="ld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56989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ea typeface="Times New Roman" panose="02020603050405020304" pitchFamily="18" charset="0"/>
                <a:cs typeface="TH SarabunPSK" pitchFamily="34" charset="-34"/>
              </a:rPr>
              <a:t>หมวดที่ </a:t>
            </a:r>
            <a:r>
              <a:rPr 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ea typeface="Times New Roman" panose="02020603050405020304" pitchFamily="18" charset="0"/>
                <a:cs typeface="TH SarabunPSK" pitchFamily="34" charset="-34"/>
              </a:rPr>
              <a:t>1 </a:t>
            </a:r>
            <a:r>
              <a:rPr lang="th-TH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ea typeface="Times New Roman" panose="02020603050405020304" pitchFamily="18" charset="0"/>
                <a:cs typeface="TH SarabunPSK" pitchFamily="34" charset="-34"/>
              </a:rPr>
              <a:t>การนำองค์กร และ</a:t>
            </a:r>
            <a:r>
              <a:rPr lang="th-TH" sz="4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ea typeface="Times New Roman" panose="02020603050405020304" pitchFamily="18" charset="0"/>
                <a:cs typeface="TH SarabunPSK" pitchFamily="34" charset="-34"/>
              </a:rPr>
              <a:t>การจัด</a:t>
            </a:r>
            <a:r>
              <a:rPr lang="th-TH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ea typeface="Times New Roman" panose="02020603050405020304" pitchFamily="18" charset="0"/>
                <a:cs typeface="TH SarabunPSK" pitchFamily="34" charset="-34"/>
              </a:rPr>
              <a:t>การดี</a:t>
            </a:r>
            <a:r>
              <a:rPr lang="th-TH" sz="6600" b="1" dirty="0">
                <a:solidFill>
                  <a:schemeClr val="bg1"/>
                </a:solidFill>
                <a:latin typeface="TH SarabunPSK" pitchFamily="34" charset="-34"/>
                <a:ea typeface="Times New Roman" panose="02020603050405020304" pitchFamily="18" charset="0"/>
                <a:cs typeface="TH SarabunPSK" pitchFamily="34" charset="-34"/>
              </a:rPr>
              <a:t/>
            </a:r>
            <a:br>
              <a:rPr lang="th-TH" sz="6600" b="1" dirty="0">
                <a:solidFill>
                  <a:schemeClr val="bg1"/>
                </a:solidFill>
                <a:latin typeface="TH SarabunPSK" pitchFamily="34" charset="-34"/>
                <a:ea typeface="Times New Roman" panose="02020603050405020304" pitchFamily="18" charset="0"/>
                <a:cs typeface="TH SarabunPSK" pitchFamily="34" charset="-34"/>
              </a:rPr>
            </a:br>
            <a:endParaRPr lang="th-TH" sz="66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23528" y="1356316"/>
            <a:ext cx="8496944" cy="4470296"/>
          </a:xfrm>
        </p:spPr>
        <p:txBody>
          <a:bodyPr/>
          <a:lstStyle/>
          <a:p>
            <a:pPr algn="ctr">
              <a:buNone/>
            </a:pPr>
            <a:r>
              <a:rPr lang="th-TH" altLang="th-TH" b="1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การจัด</a:t>
            </a:r>
            <a:r>
              <a:rPr lang="th-TH" altLang="th-TH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อาคารสถานที่ สภาพแวดล้อม</a:t>
            </a:r>
            <a:endParaRPr lang="th-TH" altLang="th-TH" dirty="0"/>
          </a:p>
          <a:p>
            <a:pPr algn="ctr">
              <a:buNone/>
            </a:pPr>
            <a:r>
              <a:rPr lang="th-TH" altLang="zh-CN" sz="28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มี</a:t>
            </a:r>
            <a:r>
              <a:rPr lang="th-TH" altLang="zh-CN" sz="28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การปรับปรุงสภาพสิ่งแวดล้อมภายนอกอาคาร</a:t>
            </a:r>
            <a:r>
              <a:rPr lang="th-TH" altLang="zh-CN" sz="2800" b="1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จัดเป็น</a:t>
            </a:r>
            <a:r>
              <a:rPr lang="th-TH" altLang="zh-CN" sz="28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สัดส่วน รั้วรอบขอบชิด</a:t>
            </a:r>
          </a:p>
          <a:p>
            <a:pPr algn="ctr">
              <a:buNone/>
            </a:pP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  <a:p>
            <a:pPr>
              <a:buNone/>
            </a:pPr>
            <a:endParaRPr lang="en-US" sz="3600" dirty="0">
              <a:latin typeface="TH SarabunPSK" pitchFamily="34" charset="-34"/>
              <a:cs typeface="TH SarabunPSK" pitchFamily="34" charset="-34"/>
            </a:endParaRPr>
          </a:p>
          <a:p>
            <a:pPr algn="ctr">
              <a:buNone/>
            </a:pPr>
            <a:endParaRPr lang="th-TH" sz="36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4" name="รูปภาพ 3" descr="C:\Users\KJR62\Desktop\รูปติดดาว\เตรียมงาน รพ.สต.ติดดาว บ้านโคกเจริ_๑๙๑๑๒๒_006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1" y="2708920"/>
            <a:ext cx="3405064" cy="2497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รูปภาพ 4" descr="C:\Users\KJR62\Desktop\รูปติดดาว\เตรียมงาน รพ.สต.ติดดาว บ้านโคกเจริ_๑๙๑๑๒๒_006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708920"/>
            <a:ext cx="3528392" cy="24971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strips dir="ld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864096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4800" b="1" dirty="0">
                <a:solidFill>
                  <a:schemeClr val="tx1"/>
                </a:solidFill>
                <a:latin typeface="TH SarabunPSK" pitchFamily="34" charset="-34"/>
                <a:ea typeface="Times New Roman" panose="02020603050405020304" pitchFamily="18" charset="0"/>
                <a:cs typeface="TH SarabunPSK" pitchFamily="34" charset="-34"/>
              </a:rPr>
              <a:t>หมวดที่ </a:t>
            </a:r>
            <a:r>
              <a:rPr lang="en-US" sz="4800" b="1" dirty="0">
                <a:solidFill>
                  <a:schemeClr val="tx1"/>
                </a:solidFill>
                <a:latin typeface="TH SarabunPSK" pitchFamily="34" charset="-34"/>
                <a:ea typeface="Times New Roman" panose="02020603050405020304" pitchFamily="18" charset="0"/>
                <a:cs typeface="TH SarabunPSK" pitchFamily="34" charset="-34"/>
              </a:rPr>
              <a:t>1 </a:t>
            </a:r>
            <a:r>
              <a:rPr lang="th-TH" sz="4800" b="1" dirty="0">
                <a:solidFill>
                  <a:schemeClr val="tx1"/>
                </a:solidFill>
                <a:latin typeface="TH SarabunPSK" pitchFamily="34" charset="-34"/>
                <a:ea typeface="Times New Roman" panose="02020603050405020304" pitchFamily="18" charset="0"/>
                <a:cs typeface="TH SarabunPSK" pitchFamily="34" charset="-34"/>
              </a:rPr>
              <a:t>การนำองค์กร และ</a:t>
            </a:r>
            <a:r>
              <a:rPr lang="th-TH" sz="4800" b="1" dirty="0" err="1">
                <a:solidFill>
                  <a:schemeClr val="tx1"/>
                </a:solidFill>
                <a:latin typeface="TH SarabunPSK" pitchFamily="34" charset="-34"/>
                <a:ea typeface="Times New Roman" panose="02020603050405020304" pitchFamily="18" charset="0"/>
                <a:cs typeface="TH SarabunPSK" pitchFamily="34" charset="-34"/>
              </a:rPr>
              <a:t>การจัด</a:t>
            </a:r>
            <a:r>
              <a:rPr lang="th-TH" sz="4800" b="1" dirty="0">
                <a:solidFill>
                  <a:schemeClr val="tx1"/>
                </a:solidFill>
                <a:latin typeface="TH SarabunPSK" pitchFamily="34" charset="-34"/>
                <a:ea typeface="Times New Roman" panose="02020603050405020304" pitchFamily="18" charset="0"/>
                <a:cs typeface="TH SarabunPSK" pitchFamily="34" charset="-34"/>
              </a:rPr>
              <a:t>การดี</a:t>
            </a:r>
            <a:r>
              <a:rPr lang="th-TH" sz="6600" b="1" dirty="0">
                <a:solidFill>
                  <a:schemeClr val="bg1"/>
                </a:solidFill>
                <a:latin typeface="TH SarabunPSK" pitchFamily="34" charset="-34"/>
                <a:ea typeface="Times New Roman" panose="02020603050405020304" pitchFamily="18" charset="0"/>
                <a:cs typeface="TH SarabunPSK" pitchFamily="34" charset="-34"/>
              </a:rPr>
              <a:t/>
            </a:r>
            <a:br>
              <a:rPr lang="th-TH" sz="6600" b="1" dirty="0">
                <a:solidFill>
                  <a:schemeClr val="bg1"/>
                </a:solidFill>
                <a:latin typeface="TH SarabunPSK" pitchFamily="34" charset="-34"/>
                <a:ea typeface="Times New Roman" panose="02020603050405020304" pitchFamily="18" charset="0"/>
                <a:cs typeface="TH SarabunPSK" pitchFamily="34" charset="-34"/>
              </a:rPr>
            </a:br>
            <a:endParaRPr lang="th-TH" sz="66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158" y="1356316"/>
            <a:ext cx="8229600" cy="4470296"/>
          </a:xfrm>
        </p:spPr>
        <p:txBody>
          <a:bodyPr/>
          <a:lstStyle/>
          <a:p>
            <a:pPr algn="ctr">
              <a:buNone/>
            </a:pPr>
            <a:r>
              <a:rPr lang="th-TH" altLang="th-TH" b="1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การจัด</a:t>
            </a:r>
            <a:r>
              <a:rPr lang="th-TH" altLang="th-TH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อาคารสถานที่ สภาพ</a:t>
            </a:r>
            <a:r>
              <a:rPr lang="th-TH" altLang="th-TH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แวดล้อมให้เอื้อต่อผู้รับบริการ</a:t>
            </a:r>
            <a:endParaRPr lang="th-TH" altLang="th-TH" dirty="0"/>
          </a:p>
          <a:p>
            <a:pPr>
              <a:buNone/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	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  <a:p>
            <a:pPr>
              <a:buNone/>
            </a:pPr>
            <a:endParaRPr lang="en-US" sz="3600" dirty="0">
              <a:latin typeface="TH SarabunPSK" pitchFamily="34" charset="-34"/>
              <a:cs typeface="TH SarabunPSK" pitchFamily="34" charset="-34"/>
            </a:endParaRPr>
          </a:p>
          <a:p>
            <a:pPr algn="ctr">
              <a:buNone/>
            </a:pPr>
            <a:endParaRPr lang="th-TH" sz="36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4" name="รูปภาพ 3" descr="C:\Users\KJR62\Desktop\รูปติดดาว\S__3832221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564904"/>
            <a:ext cx="2448272" cy="2232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รูปภาพ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165" y="2564905"/>
            <a:ext cx="1931670" cy="2232248"/>
          </a:xfrm>
          <a:prstGeom prst="rect">
            <a:avLst/>
          </a:prstGeom>
          <a:noFill/>
        </p:spPr>
      </p:pic>
      <p:pic>
        <p:nvPicPr>
          <p:cNvPr id="6" name="รูปภาพ 5" descr="C:\Users\Pachan_2\Downloads\IMG_25620816_14110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018" y="2564904"/>
            <a:ext cx="1979295" cy="22322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strips dir="ld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20000"/>
              <a:lumOff val="80000"/>
            </a:schemeClr>
          </a:solidFill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b="1" dirty="0">
                <a:solidFill>
                  <a:schemeClr val="tx1"/>
                </a:solidFill>
                <a:latin typeface="TH SarabunPSK" pitchFamily="34" charset="-34"/>
                <a:ea typeface="Times New Roman" panose="02020603050405020304" pitchFamily="18" charset="0"/>
                <a:cs typeface="TH SarabunPSK" pitchFamily="34" charset="-34"/>
              </a:rPr>
              <a:t>หมวดที่ </a:t>
            </a:r>
            <a:r>
              <a:rPr lang="en-US" b="1" dirty="0">
                <a:solidFill>
                  <a:schemeClr val="tx1"/>
                </a:solidFill>
                <a:latin typeface="TH SarabunPSK" pitchFamily="34" charset="-34"/>
                <a:ea typeface="Times New Roman" panose="02020603050405020304" pitchFamily="18" charset="0"/>
                <a:cs typeface="TH SarabunPSK" pitchFamily="34" charset="-34"/>
              </a:rPr>
              <a:t>1 </a:t>
            </a:r>
            <a:r>
              <a:rPr lang="th-TH" b="1" dirty="0">
                <a:solidFill>
                  <a:schemeClr val="tx1"/>
                </a:solidFill>
                <a:latin typeface="TH SarabunPSK" pitchFamily="34" charset="-34"/>
                <a:ea typeface="Times New Roman" panose="02020603050405020304" pitchFamily="18" charset="0"/>
                <a:cs typeface="TH SarabunPSK" pitchFamily="34" charset="-34"/>
              </a:rPr>
              <a:t>การนำองค์กร และ</a:t>
            </a:r>
            <a:r>
              <a:rPr lang="th-TH" b="1" dirty="0" err="1">
                <a:solidFill>
                  <a:schemeClr val="tx1"/>
                </a:solidFill>
                <a:latin typeface="TH SarabunPSK" pitchFamily="34" charset="-34"/>
                <a:ea typeface="Times New Roman" panose="02020603050405020304" pitchFamily="18" charset="0"/>
                <a:cs typeface="TH SarabunPSK" pitchFamily="34" charset="-34"/>
              </a:rPr>
              <a:t>การจัด</a:t>
            </a:r>
            <a:r>
              <a:rPr lang="th-TH" b="1" dirty="0">
                <a:solidFill>
                  <a:schemeClr val="tx1"/>
                </a:solidFill>
                <a:latin typeface="TH SarabunPSK" pitchFamily="34" charset="-34"/>
                <a:ea typeface="Times New Roman" panose="02020603050405020304" pitchFamily="18" charset="0"/>
                <a:cs typeface="TH SarabunPSK" pitchFamily="34" charset="-34"/>
              </a:rPr>
              <a:t>การดี</a:t>
            </a:r>
            <a:endParaRPr lang="th-TH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457200" y="843447"/>
            <a:ext cx="8229600" cy="5256584"/>
          </a:xfrm>
        </p:spPr>
        <p:txBody>
          <a:bodyPr/>
          <a:lstStyle/>
          <a:p>
            <a:pPr>
              <a:buNone/>
            </a:pPr>
            <a:endParaRPr lang="en-US" sz="2600" dirty="0">
              <a:latin typeface="TH SarabunPSK" pitchFamily="34" charset="-34"/>
              <a:cs typeface="TH SarabunPSK" pitchFamily="34" charset="-34"/>
            </a:endParaRPr>
          </a:p>
          <a:p>
            <a:pPr algn="ctr">
              <a:buNone/>
            </a:pPr>
            <a:r>
              <a:rPr lang="th-TH" altLang="th-TH" sz="36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การจัด</a:t>
            </a:r>
            <a:r>
              <a:rPr lang="th-TH" alt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อาคารสถานที่ </a:t>
            </a:r>
            <a:r>
              <a:rPr lang="th-TH" altLang="th-TH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สภาพแวดล้อม</a:t>
            </a:r>
          </a:p>
          <a:p>
            <a:pPr algn="ctr">
              <a:buNone/>
            </a:pPr>
            <a:r>
              <a:rPr lang="th-TH" alt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ห้องส้วม  ผ่านมาตรฐาน</a:t>
            </a:r>
            <a:r>
              <a:rPr lang="en-US" alt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HAS</a:t>
            </a:r>
            <a:r>
              <a:rPr lang="th-TH" alt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แยกชาย  หญิง </a:t>
            </a:r>
            <a:endParaRPr lang="th-TH" altLang="en-US" sz="2800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>
              <a:buNone/>
            </a:pPr>
            <a:r>
              <a:rPr lang="th-TH" altLang="en-US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สำหรับ</a:t>
            </a:r>
            <a:r>
              <a:rPr lang="th-TH" alt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ผู้พิการ-หญิงตั้งครรภ์-ผู้สูงอายุทีสะอาด พื้นแห้ง </a:t>
            </a:r>
            <a:endParaRPr lang="en-US" altLang="th-TH" sz="2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>
              <a:buNone/>
            </a:pPr>
            <a:endParaRPr lang="th-TH" altLang="th-TH" sz="3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buNone/>
            </a:pP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  <a:p>
            <a:pPr>
              <a:buNone/>
            </a:pPr>
            <a:endParaRPr lang="en-US" sz="3600" dirty="0">
              <a:latin typeface="TH SarabunPSK" pitchFamily="34" charset="-34"/>
              <a:cs typeface="TH SarabunPSK" pitchFamily="34" charset="-34"/>
            </a:endParaRPr>
          </a:p>
          <a:p>
            <a:pPr algn="ctr">
              <a:buNone/>
            </a:pPr>
            <a:endParaRPr lang="th-TH" sz="36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4" name="รูปภาพ 3" descr="C:\Users\KJR62\Desktop\รูปติดดาว\S__3832218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374184"/>
            <a:ext cx="1728192" cy="2386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รูปภาพ 4" descr="C:\Users\KJR62\Desktop\รูปติดดาว\S__3832218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487" y="3356992"/>
            <a:ext cx="1926994" cy="2386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รูปภาพ 5" descr="C:\Users\KJR62\Desktop\รูปติดดาว\S__3832219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356992"/>
            <a:ext cx="1872208" cy="24036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strips dir="ld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20000"/>
              <a:lumOff val="80000"/>
            </a:schemeClr>
          </a:solidFill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4800" b="1" dirty="0">
                <a:solidFill>
                  <a:schemeClr val="tx1"/>
                </a:solidFill>
                <a:latin typeface="TH SarabunPSK" pitchFamily="34" charset="-34"/>
                <a:ea typeface="Times New Roman" panose="02020603050405020304" pitchFamily="18" charset="0"/>
                <a:cs typeface="TH SarabunPSK" pitchFamily="34" charset="-34"/>
              </a:rPr>
              <a:t>หมวดที่ </a:t>
            </a:r>
            <a:r>
              <a:rPr lang="en-US" sz="4800" b="1" dirty="0">
                <a:solidFill>
                  <a:schemeClr val="tx1"/>
                </a:solidFill>
                <a:latin typeface="TH SarabunPSK" pitchFamily="34" charset="-34"/>
                <a:ea typeface="Times New Roman" panose="02020603050405020304" pitchFamily="18" charset="0"/>
                <a:cs typeface="TH SarabunPSK" pitchFamily="34" charset="-34"/>
              </a:rPr>
              <a:t>1 </a:t>
            </a:r>
            <a:r>
              <a:rPr lang="th-TH" sz="4800" b="1" dirty="0">
                <a:solidFill>
                  <a:schemeClr val="tx1"/>
                </a:solidFill>
                <a:latin typeface="TH SarabunPSK" pitchFamily="34" charset="-34"/>
                <a:ea typeface="Times New Roman" panose="02020603050405020304" pitchFamily="18" charset="0"/>
                <a:cs typeface="TH SarabunPSK" pitchFamily="34" charset="-34"/>
              </a:rPr>
              <a:t>การนำองค์กร และ</a:t>
            </a:r>
            <a:r>
              <a:rPr lang="th-TH" sz="4800" b="1" dirty="0" err="1">
                <a:solidFill>
                  <a:schemeClr val="tx1"/>
                </a:solidFill>
                <a:latin typeface="TH SarabunPSK" pitchFamily="34" charset="-34"/>
                <a:ea typeface="Times New Roman" panose="02020603050405020304" pitchFamily="18" charset="0"/>
                <a:cs typeface="TH SarabunPSK" pitchFamily="34" charset="-34"/>
              </a:rPr>
              <a:t>การจัด</a:t>
            </a:r>
            <a:r>
              <a:rPr lang="th-TH" sz="4800" b="1" dirty="0">
                <a:solidFill>
                  <a:schemeClr val="tx1"/>
                </a:solidFill>
                <a:latin typeface="TH SarabunPSK" pitchFamily="34" charset="-34"/>
                <a:ea typeface="Times New Roman" panose="02020603050405020304" pitchFamily="18" charset="0"/>
                <a:cs typeface="TH SarabunPSK" pitchFamily="34" charset="-34"/>
              </a:rPr>
              <a:t>การดี</a:t>
            </a:r>
            <a:endParaRPr lang="th-TH" sz="48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158" y="1478984"/>
            <a:ext cx="8229600" cy="4470296"/>
          </a:xfrm>
        </p:spPr>
        <p:txBody>
          <a:bodyPr/>
          <a:lstStyle/>
          <a:p>
            <a:pPr algn="ctr">
              <a:buNone/>
            </a:pPr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		</a:t>
            </a:r>
            <a:r>
              <a:rPr lang="th-TH" altLang="th-TH" sz="3600" b="1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การจัด</a:t>
            </a:r>
            <a:r>
              <a:rPr lang="th-TH" alt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อาคารสถานที่ </a:t>
            </a:r>
            <a:r>
              <a:rPr lang="th-TH" altLang="th-TH" sz="36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สภาพแวดล้อม</a:t>
            </a:r>
          </a:p>
          <a:p>
            <a:pPr algn="ctr">
              <a:buNone/>
            </a:pPr>
            <a:r>
              <a:rPr lang="th-TH" altLang="zh-CN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</a:t>
            </a:r>
            <a:r>
              <a:rPr lang="th-TH" altLang="zh-CN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ให้บริการน้ำดื่ม ระบบคิวแยกประเภทผู้มารับบริการ มีตาราง</a:t>
            </a:r>
            <a:r>
              <a:rPr lang="th-TH" altLang="zh-CN" sz="2800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ปฏิ</a:t>
            </a:r>
            <a:r>
              <a:rPr lang="th-TH" altLang="zh-CN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งานที่ชัดเจน</a:t>
            </a:r>
          </a:p>
          <a:p>
            <a:pPr algn="ctr">
              <a:buNone/>
            </a:pPr>
            <a:endParaRPr lang="th-TH" altLang="zh-CN" sz="2800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>
              <a:buNone/>
            </a:pPr>
            <a:endParaRPr lang="th-TH" altLang="zh-CN" sz="2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>
              <a:buNone/>
            </a:pPr>
            <a:endParaRPr lang="th-TH" altLang="th-TH" sz="3600" dirty="0"/>
          </a:p>
          <a:p>
            <a:pPr>
              <a:buNone/>
            </a:pPr>
            <a:endParaRPr lang="en-US" sz="3600" dirty="0">
              <a:latin typeface="TH SarabunPSK" pitchFamily="34" charset="-34"/>
              <a:cs typeface="TH SarabunPSK" pitchFamily="34" charset="-34"/>
            </a:endParaRPr>
          </a:p>
          <a:p>
            <a:pPr algn="ctr">
              <a:buNone/>
            </a:pPr>
            <a:endParaRPr lang="th-TH" sz="36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4" name="รูปภาพ 3" descr="C:\Users\KJR62\Desktop\รูปติดดาว\S__3832221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428998"/>
            <a:ext cx="2027555" cy="2014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050" y="3428998"/>
            <a:ext cx="2008878" cy="2014721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872" y="3428998"/>
            <a:ext cx="2762078" cy="2014721"/>
          </a:xfrm>
          <a:prstGeom prst="rect">
            <a:avLst/>
          </a:prstGeom>
        </p:spPr>
      </p:pic>
    </p:spTree>
  </p:cSld>
  <p:clrMapOvr>
    <a:masterClrMapping/>
  </p:clrMapOvr>
  <p:transition spd="med">
    <p:strips dir="l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spcBef>
                <a:spcPct val="50000"/>
              </a:spcBef>
            </a:pPr>
            <a:r>
              <a:rPr lang="th-TH" sz="6000" b="1" spc="50" dirty="0" err="1">
                <a:ln w="1143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พันธ</a:t>
            </a:r>
            <a:r>
              <a:rPr lang="th-TH" sz="6000" b="1" spc="50" dirty="0">
                <a:ln w="1143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กิจ</a:t>
            </a:r>
          </a:p>
        </p:txBody>
      </p:sp>
      <p:graphicFrame>
        <p:nvGraphicFramePr>
          <p:cNvPr id="4" name="ไดอะแกรม 3"/>
          <p:cNvGraphicFramePr/>
          <p:nvPr>
            <p:extLst>
              <p:ext uri="{D42A27DB-BD31-4B8C-83A1-F6EECF244321}">
                <p14:modId xmlns:p14="http://schemas.microsoft.com/office/powerpoint/2010/main" val="2894478581"/>
              </p:ext>
            </p:extLst>
          </p:nvPr>
        </p:nvGraphicFramePr>
        <p:xfrm>
          <a:off x="611560" y="1196752"/>
          <a:ext cx="8001056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med">
    <p:strips dir="ld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20000"/>
              <a:lumOff val="80000"/>
            </a:schemeClr>
          </a:solidFill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4800" b="1" dirty="0">
                <a:solidFill>
                  <a:schemeClr val="tx1"/>
                </a:solidFill>
                <a:latin typeface="TH SarabunPSK" pitchFamily="34" charset="-34"/>
                <a:ea typeface="Times New Roman" panose="02020603050405020304" pitchFamily="18" charset="0"/>
                <a:cs typeface="TH SarabunPSK" pitchFamily="34" charset="-34"/>
              </a:rPr>
              <a:t>หมวดที่ </a:t>
            </a:r>
            <a:r>
              <a:rPr lang="en-US" sz="4800" b="1" dirty="0">
                <a:solidFill>
                  <a:schemeClr val="tx1"/>
                </a:solidFill>
                <a:latin typeface="TH SarabunPSK" pitchFamily="34" charset="-34"/>
                <a:ea typeface="Times New Roman" panose="02020603050405020304" pitchFamily="18" charset="0"/>
                <a:cs typeface="TH SarabunPSK" pitchFamily="34" charset="-34"/>
              </a:rPr>
              <a:t>1 </a:t>
            </a:r>
            <a:r>
              <a:rPr lang="th-TH" sz="4800" b="1" dirty="0">
                <a:solidFill>
                  <a:schemeClr val="tx1"/>
                </a:solidFill>
                <a:latin typeface="TH SarabunPSK" pitchFamily="34" charset="-34"/>
                <a:ea typeface="Times New Roman" panose="02020603050405020304" pitchFamily="18" charset="0"/>
                <a:cs typeface="TH SarabunPSK" pitchFamily="34" charset="-34"/>
              </a:rPr>
              <a:t>การนำองค์กร และ</a:t>
            </a:r>
            <a:r>
              <a:rPr lang="th-TH" sz="4800" b="1" dirty="0" err="1">
                <a:solidFill>
                  <a:schemeClr val="tx1"/>
                </a:solidFill>
                <a:latin typeface="TH SarabunPSK" pitchFamily="34" charset="-34"/>
                <a:ea typeface="Times New Roman" panose="02020603050405020304" pitchFamily="18" charset="0"/>
                <a:cs typeface="TH SarabunPSK" pitchFamily="34" charset="-34"/>
              </a:rPr>
              <a:t>การจัด</a:t>
            </a:r>
            <a:r>
              <a:rPr lang="th-TH" sz="4800" b="1" dirty="0">
                <a:solidFill>
                  <a:schemeClr val="tx1"/>
                </a:solidFill>
                <a:latin typeface="TH SarabunPSK" pitchFamily="34" charset="-34"/>
                <a:ea typeface="Times New Roman" panose="02020603050405020304" pitchFamily="18" charset="0"/>
                <a:cs typeface="TH SarabunPSK" pitchFamily="34" charset="-34"/>
              </a:rPr>
              <a:t>การดี</a:t>
            </a:r>
            <a:endParaRPr lang="th-TH" sz="48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274440" y="1556792"/>
            <a:ext cx="8424936" cy="4470296"/>
          </a:xfrm>
        </p:spPr>
        <p:txBody>
          <a:bodyPr/>
          <a:lstStyle/>
          <a:p>
            <a:pPr algn="ctr">
              <a:buNone/>
            </a:pPr>
            <a:r>
              <a:rPr lang="th-TH" alt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การป้องกันและควบคุมการติดเชื้อ(</a:t>
            </a:r>
            <a:r>
              <a:rPr lang="en-US" alt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IC</a:t>
            </a:r>
            <a:r>
              <a:rPr lang="th-TH" altLang="th-TH" sz="36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)</a:t>
            </a:r>
          </a:p>
          <a:p>
            <a:pPr>
              <a:buNone/>
            </a:pPr>
            <a:r>
              <a:rPr lang="th-TH" sz="28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- มี</a:t>
            </a:r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สถานที่พักขยะและจัดเก็บมูลฝอยติด</a:t>
            </a:r>
            <a:r>
              <a:rPr lang="th-TH" sz="28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เชื้อ</a:t>
            </a:r>
          </a:p>
          <a:p>
            <a:pPr>
              <a:buNone/>
            </a:pPr>
            <a:r>
              <a:rPr lang="th-TH" sz="28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- มี</a:t>
            </a:r>
            <a:r>
              <a:rPr lang="th-TH" sz="28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การจัด</a:t>
            </a:r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การมูลฝอยติด</a:t>
            </a:r>
            <a:r>
              <a:rPr lang="th-TH" sz="28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เชื้อโดย</a:t>
            </a:r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มีรถรับขยะจาก รพ.พลับพลาชัย </a:t>
            </a:r>
            <a:r>
              <a:rPr lang="th-TH" sz="28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มา</a:t>
            </a:r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รับทุกวันจันทร์</a:t>
            </a:r>
            <a:endParaRPr lang="en-US" sz="2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>
              <a:buNone/>
            </a:pP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>
              <a:buNone/>
            </a:pPr>
            <a:endParaRPr lang="th-TH" altLang="th-TH" sz="36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ctr">
              <a:buNone/>
            </a:pPr>
            <a:endParaRPr lang="th-TH" sz="36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4" name="รูปภาพ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14" y="3355690"/>
            <a:ext cx="2736304" cy="2357745"/>
          </a:xfrm>
          <a:prstGeom prst="rect">
            <a:avLst/>
          </a:prstGeom>
          <a:noFill/>
        </p:spPr>
      </p:pic>
      <p:pic>
        <p:nvPicPr>
          <p:cNvPr id="5" name="Picture 40" descr="C:\Documents and Settings\Administrator\Desktop\PCA\56\PCAโคกขมิ้น\ล่าสุด\New Folder\รูปองค์รวม\IMG_532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69989" y="3345711"/>
            <a:ext cx="2804021" cy="235774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รูปภาพ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586" y="3355691"/>
            <a:ext cx="2643891" cy="234389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trips dir="ld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3" name="สี่เหลี่ยมผืนผ้า 12"/>
          <p:cNvSpPr>
            <a:spLocks noChangeArrowheads="1"/>
          </p:cNvSpPr>
          <p:nvPr/>
        </p:nvSpPr>
        <p:spPr bwMode="auto">
          <a:xfrm>
            <a:off x="1143000" y="1143000"/>
            <a:ext cx="7072313" cy="954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9pPr>
          </a:lstStyle>
          <a:p>
            <a:pPr algn="ctr" eaLnBrk="1" hangingPunct="1"/>
            <a:r>
              <a:rPr lang="th-TH" altLang="th-TH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ระบบคุณภาพและมาตรฐานทางห้องปฏิบัติการด้านการแพทย์และสาธารณสุข(</a:t>
            </a:r>
            <a:r>
              <a:rPr lang="en-US" altLang="th-TH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LAB</a:t>
            </a:r>
            <a:r>
              <a:rPr lang="th-TH" altLang="th-TH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)</a:t>
            </a: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714375" y="3000375"/>
            <a:ext cx="2214563" cy="46196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บุคลากร  </a:t>
            </a:r>
          </a:p>
        </p:txBody>
      </p:sp>
      <p:sp>
        <p:nvSpPr>
          <p:cNvPr id="8" name="ลูกศรขวา 7"/>
          <p:cNvSpPr/>
          <p:nvPr/>
        </p:nvSpPr>
        <p:spPr>
          <a:xfrm>
            <a:off x="3571875" y="3071813"/>
            <a:ext cx="977900" cy="285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th-TH" altLang="zh-CN">
              <a:solidFill>
                <a:srgbClr val="FFFFFF"/>
              </a:solidFill>
              <a:latin typeface="Cordia New" panose="020B0304020202020204" pitchFamily="34" charset="-34"/>
              <a:cs typeface="IrisUPC" panose="020B0604020202020204" pitchFamily="34" charset="-34"/>
            </a:endParaRPr>
          </a:p>
        </p:txBody>
      </p:sp>
      <p:sp>
        <p:nvSpPr>
          <p:cNvPr id="256006" name="สี่เหลี่ยมผืนผ้า 9"/>
          <p:cNvSpPr>
            <a:spLocks noChangeArrowheads="1"/>
          </p:cNvSpPr>
          <p:nvPr/>
        </p:nvSpPr>
        <p:spPr bwMode="auto">
          <a:xfrm>
            <a:off x="5072063" y="3000375"/>
            <a:ext cx="3357562" cy="461963"/>
          </a:xfrm>
          <a:prstGeom prst="rect">
            <a:avLst/>
          </a:prstGeom>
          <a:solidFill>
            <a:srgbClr val="FED46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9pPr>
          </a:lstStyle>
          <a:p>
            <a:pPr algn="ctr" eaLnBrk="1" hangingPunct="1"/>
            <a:r>
              <a:rPr lang="th-TH" altLang="en-US" sz="2400" b="1">
                <a:latin typeface="Angsana New" panose="02020603050405020304" pitchFamily="18" charset="-34"/>
                <a:cs typeface="Angsana New" panose="02020603050405020304" pitchFamily="18" charset="-34"/>
              </a:rPr>
              <a:t>รพช</a:t>
            </a:r>
            <a:r>
              <a:rPr lang="en-US" altLang="th-TH" sz="2400" b="1">
                <a:latin typeface="Angsana New" panose="02020603050405020304" pitchFamily="18" charset="-34"/>
                <a:cs typeface="Angsana New" panose="02020603050405020304" pitchFamily="18" charset="-34"/>
              </a:rPr>
              <a:t>.</a:t>
            </a:r>
            <a:r>
              <a:rPr lang="th-TH" altLang="en-US" sz="2400" b="1">
                <a:latin typeface="Angsana New" panose="02020603050405020304" pitchFamily="18" charset="-34"/>
                <a:cs typeface="Angsana New" panose="02020603050405020304" pitchFamily="18" charset="-34"/>
              </a:rPr>
              <a:t>เป็นพี่เลี้ยง    รพ</a:t>
            </a:r>
            <a:r>
              <a:rPr lang="en-US" altLang="th-TH" sz="2400" b="1">
                <a:latin typeface="Angsana New" panose="02020603050405020304" pitchFamily="18" charset="-34"/>
                <a:cs typeface="Angsana New" panose="02020603050405020304" pitchFamily="18" charset="-34"/>
              </a:rPr>
              <a:t>.</a:t>
            </a:r>
            <a:r>
              <a:rPr lang="th-TH" altLang="en-US" sz="2400" b="1">
                <a:latin typeface="Angsana New" panose="02020603050405020304" pitchFamily="18" charset="-34"/>
                <a:cs typeface="Angsana New" panose="02020603050405020304" pitchFamily="18" charset="-34"/>
              </a:rPr>
              <a:t>สต</a:t>
            </a:r>
            <a:r>
              <a:rPr lang="en-US" altLang="th-TH" sz="2400" b="1">
                <a:latin typeface="Angsana New" panose="02020603050405020304" pitchFamily="18" charset="-34"/>
                <a:cs typeface="Angsana New" panose="02020603050405020304" pitchFamily="18" charset="-34"/>
              </a:rPr>
              <a:t>. </a:t>
            </a:r>
            <a:r>
              <a:rPr lang="th-TH" altLang="en-US" sz="2400" b="1">
                <a:latin typeface="Angsana New" panose="02020603050405020304" pitchFamily="18" charset="-34"/>
                <a:cs typeface="Angsana New" panose="02020603050405020304" pitchFamily="18" charset="-34"/>
              </a:rPr>
              <a:t>มีการอบรม  </a:t>
            </a:r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714375" y="3643313"/>
            <a:ext cx="2214563" cy="46196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สถานที่  </a:t>
            </a:r>
          </a:p>
        </p:txBody>
      </p:sp>
      <p:sp>
        <p:nvSpPr>
          <p:cNvPr id="14" name="ลูกศรขวา 13"/>
          <p:cNvSpPr/>
          <p:nvPr/>
        </p:nvSpPr>
        <p:spPr>
          <a:xfrm>
            <a:off x="3571875" y="3714750"/>
            <a:ext cx="977900" cy="285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th-TH" altLang="zh-CN">
              <a:solidFill>
                <a:srgbClr val="FFFFFF"/>
              </a:solidFill>
              <a:latin typeface="Cordia New" panose="020B0304020202020204" pitchFamily="34" charset="-34"/>
              <a:cs typeface="IrisUPC" panose="020B0604020202020204" pitchFamily="34" charset="-34"/>
            </a:endParaRPr>
          </a:p>
        </p:txBody>
      </p:sp>
      <p:sp>
        <p:nvSpPr>
          <p:cNvPr id="256009" name="สี่เหลี่ยมผืนผ้า 14"/>
          <p:cNvSpPr>
            <a:spLocks noChangeArrowheads="1"/>
          </p:cNvSpPr>
          <p:nvPr/>
        </p:nvSpPr>
        <p:spPr bwMode="auto">
          <a:xfrm>
            <a:off x="5072063" y="3643313"/>
            <a:ext cx="3357562" cy="461962"/>
          </a:xfrm>
          <a:prstGeom prst="rect">
            <a:avLst/>
          </a:prstGeom>
          <a:solidFill>
            <a:srgbClr val="FED46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9pPr>
          </a:lstStyle>
          <a:p>
            <a:pPr algn="ctr" eaLnBrk="1" hangingPunct="1"/>
            <a:r>
              <a:rPr lang="th-TH" altLang="en-US" sz="2400" b="1">
                <a:latin typeface="Angsana New" panose="02020603050405020304" pitchFamily="18" charset="-34"/>
                <a:cs typeface="Angsana New" panose="02020603050405020304" pitchFamily="18" charset="-34"/>
              </a:rPr>
              <a:t>   รพ</a:t>
            </a:r>
            <a:r>
              <a:rPr lang="en-US" altLang="th-TH" sz="2400" b="1">
                <a:latin typeface="Angsana New" panose="02020603050405020304" pitchFamily="18" charset="-34"/>
                <a:cs typeface="Angsana New" panose="02020603050405020304" pitchFamily="18" charset="-34"/>
              </a:rPr>
              <a:t>.</a:t>
            </a:r>
            <a:r>
              <a:rPr lang="th-TH" altLang="en-US" sz="2400" b="1">
                <a:latin typeface="Angsana New" panose="02020603050405020304" pitchFamily="18" charset="-34"/>
                <a:cs typeface="Angsana New" panose="02020603050405020304" pitchFamily="18" charset="-34"/>
              </a:rPr>
              <a:t>สต</a:t>
            </a:r>
            <a:r>
              <a:rPr lang="en-US" altLang="th-TH" sz="2400" b="1">
                <a:latin typeface="Angsana New" panose="02020603050405020304" pitchFamily="18" charset="-34"/>
                <a:cs typeface="Angsana New" panose="02020603050405020304" pitchFamily="18" charset="-34"/>
              </a:rPr>
              <a:t>. </a:t>
            </a:r>
            <a:r>
              <a:rPr lang="th-TH" altLang="en-US" sz="2400" b="1">
                <a:latin typeface="Angsana New" panose="02020603050405020304" pitchFamily="18" charset="-34"/>
                <a:cs typeface="Angsana New" panose="02020603050405020304" pitchFamily="18" charset="-34"/>
              </a:rPr>
              <a:t>มีการจัดพื้นที่อย่างเหมาะสม  </a:t>
            </a:r>
          </a:p>
        </p:txBody>
      </p:sp>
      <p:sp>
        <p:nvSpPr>
          <p:cNvPr id="16" name="สี่เหลี่ยมผืนผ้า 15"/>
          <p:cNvSpPr/>
          <p:nvPr/>
        </p:nvSpPr>
        <p:spPr>
          <a:xfrm>
            <a:off x="714375" y="4357688"/>
            <a:ext cx="2214563" cy="46196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วัสดุ น้ำยา   </a:t>
            </a:r>
          </a:p>
        </p:txBody>
      </p:sp>
      <p:sp>
        <p:nvSpPr>
          <p:cNvPr id="17" name="ลูกศรขวา 16"/>
          <p:cNvSpPr/>
          <p:nvPr/>
        </p:nvSpPr>
        <p:spPr>
          <a:xfrm>
            <a:off x="3571875" y="4429125"/>
            <a:ext cx="977900" cy="285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th-TH" altLang="zh-CN">
              <a:solidFill>
                <a:srgbClr val="FFFFFF"/>
              </a:solidFill>
              <a:latin typeface="Cordia New" panose="020B0304020202020204" pitchFamily="34" charset="-34"/>
              <a:cs typeface="IrisUPC" panose="020B0604020202020204" pitchFamily="34" charset="-34"/>
            </a:endParaRPr>
          </a:p>
        </p:txBody>
      </p:sp>
      <p:sp>
        <p:nvSpPr>
          <p:cNvPr id="256012" name="สี่เหลี่ยมผืนผ้า 17"/>
          <p:cNvSpPr>
            <a:spLocks noChangeArrowheads="1"/>
          </p:cNvSpPr>
          <p:nvPr/>
        </p:nvSpPr>
        <p:spPr bwMode="auto">
          <a:xfrm>
            <a:off x="5072063" y="4357688"/>
            <a:ext cx="3357562" cy="461962"/>
          </a:xfrm>
          <a:prstGeom prst="rect">
            <a:avLst/>
          </a:prstGeom>
          <a:solidFill>
            <a:srgbClr val="FED46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9pPr>
          </a:lstStyle>
          <a:p>
            <a:pPr algn="ctr" eaLnBrk="1" hangingPunct="1"/>
            <a:r>
              <a:rPr lang="th-TH" altLang="en-US" sz="2400" b="1">
                <a:latin typeface="Angsana New" panose="02020603050405020304" pitchFamily="18" charset="-34"/>
                <a:cs typeface="Angsana New" panose="02020603050405020304" pitchFamily="18" charset="-34"/>
              </a:rPr>
              <a:t>รพ</a:t>
            </a:r>
            <a:r>
              <a:rPr lang="en-US" altLang="th-TH" sz="2400" b="1">
                <a:latin typeface="Angsana New" panose="02020603050405020304" pitchFamily="18" charset="-34"/>
                <a:cs typeface="Angsana New" panose="02020603050405020304" pitchFamily="18" charset="-34"/>
              </a:rPr>
              <a:t>.</a:t>
            </a:r>
            <a:r>
              <a:rPr lang="th-TH" altLang="en-US" sz="2400" b="1">
                <a:latin typeface="Angsana New" panose="02020603050405020304" pitchFamily="18" charset="-34"/>
                <a:cs typeface="Angsana New" panose="02020603050405020304" pitchFamily="18" charset="-34"/>
              </a:rPr>
              <a:t>สต</a:t>
            </a:r>
            <a:r>
              <a:rPr lang="en-US" altLang="th-TH" sz="2400" b="1">
                <a:latin typeface="Angsana New" panose="02020603050405020304" pitchFamily="18" charset="-34"/>
                <a:cs typeface="Angsana New" panose="02020603050405020304" pitchFamily="18" charset="-34"/>
              </a:rPr>
              <a:t>. </a:t>
            </a:r>
            <a:r>
              <a:rPr lang="th-TH" altLang="en-US" sz="2400" b="1">
                <a:latin typeface="Angsana New" panose="02020603050405020304" pitchFamily="18" charset="-34"/>
                <a:cs typeface="Angsana New" panose="02020603050405020304" pitchFamily="18" charset="-34"/>
              </a:rPr>
              <a:t>มีการเก็บรักษาในตู้เย็น  </a:t>
            </a:r>
          </a:p>
        </p:txBody>
      </p:sp>
      <p:sp>
        <p:nvSpPr>
          <p:cNvPr id="19" name="สี่เหลี่ยมผืนผ้า 18"/>
          <p:cNvSpPr/>
          <p:nvPr/>
        </p:nvSpPr>
        <p:spPr>
          <a:xfrm>
            <a:off x="714375" y="5000625"/>
            <a:ext cx="2214563" cy="46196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เครื่องมือทดสอบ  </a:t>
            </a:r>
          </a:p>
        </p:txBody>
      </p:sp>
      <p:sp>
        <p:nvSpPr>
          <p:cNvPr id="20" name="ลูกศรขวา 19"/>
          <p:cNvSpPr/>
          <p:nvPr/>
        </p:nvSpPr>
        <p:spPr>
          <a:xfrm>
            <a:off x="3571875" y="5072063"/>
            <a:ext cx="977900" cy="285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th-TH" altLang="zh-CN">
              <a:solidFill>
                <a:srgbClr val="FFFFFF"/>
              </a:solidFill>
              <a:latin typeface="Cordia New" panose="020B0304020202020204" pitchFamily="34" charset="-34"/>
              <a:cs typeface="IrisUPC" panose="020B0604020202020204" pitchFamily="34" charset="-34"/>
            </a:endParaRPr>
          </a:p>
        </p:txBody>
      </p:sp>
      <p:sp>
        <p:nvSpPr>
          <p:cNvPr id="21" name="สี่เหลี่ยมผืนผ้า 20"/>
          <p:cNvSpPr/>
          <p:nvPr/>
        </p:nvSpPr>
        <p:spPr>
          <a:xfrm>
            <a:off x="5072063" y="5000625"/>
            <a:ext cx="3357562" cy="8302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มีทะเบียนประวัติ และมีการสอบเทียบประจำปี  </a:t>
            </a:r>
          </a:p>
        </p:txBody>
      </p:sp>
      <p:sp>
        <p:nvSpPr>
          <p:cNvPr id="256016" name="สี่เหลี่ยมผืนผ้า 24"/>
          <p:cNvSpPr>
            <a:spLocks noChangeArrowheads="1"/>
          </p:cNvSpPr>
          <p:nvPr/>
        </p:nvSpPr>
        <p:spPr bwMode="auto">
          <a:xfrm>
            <a:off x="714375" y="2214563"/>
            <a:ext cx="7929563" cy="461962"/>
          </a:xfrm>
          <a:prstGeom prst="rect">
            <a:avLst/>
          </a:prstGeom>
          <a:solidFill>
            <a:srgbClr val="FED46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9pPr>
          </a:lstStyle>
          <a:p>
            <a:pPr algn="ctr" eaLnBrk="1" hangingPunct="1"/>
            <a:r>
              <a:rPr lang="th-TH" altLang="zh-CN" sz="2400" b="1">
                <a:latin typeface="Angsana New" panose="02020603050405020304" pitchFamily="18" charset="-34"/>
                <a:cs typeface="Angsana New" panose="02020603050405020304" pitchFamily="18" charset="-34"/>
              </a:rPr>
              <a:t>งานบริการ ครบทั้ง </a:t>
            </a:r>
            <a:r>
              <a:rPr lang="en-US" altLang="th-TH" sz="2400" b="1">
                <a:latin typeface="Angsana New" panose="02020603050405020304" pitchFamily="18" charset="-34"/>
                <a:ea typeface="华文中宋" pitchFamily="2" charset="-122"/>
              </a:rPr>
              <a:t>5 </a:t>
            </a:r>
            <a:r>
              <a:rPr lang="th-TH" altLang="zh-CN" sz="2400" b="1">
                <a:latin typeface="Angsana New" panose="02020603050405020304" pitchFamily="18" charset="-34"/>
                <a:cs typeface="Angsana New" panose="02020603050405020304" pitchFamily="18" charset="-34"/>
              </a:rPr>
              <a:t>อย่าง คือ  </a:t>
            </a:r>
            <a:r>
              <a:rPr lang="en-US" altLang="th-TH" sz="2400" b="1">
                <a:latin typeface="Angsana New" panose="02020603050405020304" pitchFamily="18" charset="-34"/>
              </a:rPr>
              <a:t>DTX,Protein,Pregtest,Hematocrit,Rectal swab</a:t>
            </a:r>
            <a:endParaRPr lang="th-TH" altLang="zh-CN" sz="2400" b="1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22" name="Picture 4" descr="C:\Users\User\Desktop\ทำสไลด์\15058565_1244194532310516_828843564_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79712" y="5643563"/>
            <a:ext cx="1414463" cy="1217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สี่เหลี่ยมผืนผ้า 1"/>
          <p:cNvSpPr/>
          <p:nvPr/>
        </p:nvSpPr>
        <p:spPr>
          <a:xfrm>
            <a:off x="1514376" y="256520"/>
            <a:ext cx="6881961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4000" b="1" dirty="0">
                <a:latin typeface="TH SarabunPSK" pitchFamily="34" charset="-34"/>
                <a:ea typeface="Times New Roman" panose="02020603050405020304" pitchFamily="18" charset="0"/>
                <a:cs typeface="TH SarabunPSK" pitchFamily="34" charset="-34"/>
              </a:rPr>
              <a:t>หมวดที่ </a:t>
            </a:r>
            <a:r>
              <a:rPr lang="en-US" sz="4000" b="1" dirty="0">
                <a:latin typeface="TH SarabunPSK" pitchFamily="34" charset="-34"/>
                <a:ea typeface="Times New Roman" panose="02020603050405020304" pitchFamily="18" charset="0"/>
                <a:cs typeface="TH SarabunPSK" pitchFamily="34" charset="-34"/>
              </a:rPr>
              <a:t>1 </a:t>
            </a:r>
            <a:r>
              <a:rPr lang="th-TH" sz="4000" b="1" dirty="0">
                <a:latin typeface="TH SarabunPSK" pitchFamily="34" charset="-34"/>
                <a:ea typeface="Times New Roman" panose="02020603050405020304" pitchFamily="18" charset="0"/>
                <a:cs typeface="TH SarabunPSK" pitchFamily="34" charset="-34"/>
              </a:rPr>
              <a:t>การนำองค์กร และ</a:t>
            </a:r>
            <a:r>
              <a:rPr lang="th-TH" sz="4000" b="1" dirty="0" err="1">
                <a:latin typeface="TH SarabunPSK" pitchFamily="34" charset="-34"/>
                <a:ea typeface="Times New Roman" panose="02020603050405020304" pitchFamily="18" charset="0"/>
                <a:cs typeface="TH SarabunPSK" pitchFamily="34" charset="-34"/>
              </a:rPr>
              <a:t>การจัด</a:t>
            </a:r>
            <a:r>
              <a:rPr lang="th-TH" sz="4000" b="1" dirty="0">
                <a:latin typeface="TH SarabunPSK" pitchFamily="34" charset="-34"/>
                <a:ea typeface="Times New Roman" panose="02020603050405020304" pitchFamily="18" charset="0"/>
                <a:cs typeface="TH SarabunPSK" pitchFamily="34" charset="-34"/>
              </a:rPr>
              <a:t>การดี</a:t>
            </a:r>
            <a:endParaRPr lang="th-TH" sz="4000" b="1" dirty="0">
              <a:latin typeface="TH SarabunPSK" pitchFamily="34" charset="-34"/>
              <a:ea typeface="Times New Roman" panose="02020603050405020304" pitchFamily="18" charset="0"/>
              <a:cs typeface="TH SarabunPSK" pitchFamily="34" charset="-34"/>
            </a:endParaRPr>
          </a:p>
        </p:txBody>
      </p:sp>
      <p:pic>
        <p:nvPicPr>
          <p:cNvPr id="23" name="รูปภาพ 22" descr="D:\77335669_547167716107095_7933705005540835328_n1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768" y="5645436"/>
            <a:ext cx="1493838" cy="12125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83899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1" name="สี่เหลี่ยมผืนผ้า 12"/>
          <p:cNvSpPr>
            <a:spLocks noChangeArrowheads="1"/>
          </p:cNvSpPr>
          <p:nvPr/>
        </p:nvSpPr>
        <p:spPr bwMode="auto">
          <a:xfrm>
            <a:off x="1857375" y="1143000"/>
            <a:ext cx="5715000" cy="523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9pPr>
          </a:lstStyle>
          <a:p>
            <a:pPr algn="ctr" eaLnBrk="1" hangingPunct="1"/>
            <a:r>
              <a:rPr lang="th-TH" altLang="th-TH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เภสัชกรรม/คุ้มครองผู้บริโภคด้านสุขภาพ(คบส.)</a:t>
            </a: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714375" y="3000375"/>
            <a:ext cx="2214563" cy="46196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บุคลากร  </a:t>
            </a:r>
          </a:p>
        </p:txBody>
      </p:sp>
      <p:sp>
        <p:nvSpPr>
          <p:cNvPr id="6" name="ลูกศรขวา 5"/>
          <p:cNvSpPr/>
          <p:nvPr/>
        </p:nvSpPr>
        <p:spPr>
          <a:xfrm>
            <a:off x="3571875" y="3071813"/>
            <a:ext cx="977900" cy="285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th-TH" altLang="zh-CN">
              <a:solidFill>
                <a:srgbClr val="FFFFFF"/>
              </a:solidFill>
              <a:latin typeface="Cordia New" panose="020B0304020202020204" pitchFamily="34" charset="-34"/>
              <a:cs typeface="IrisUPC" panose="020B0604020202020204" pitchFamily="34" charset="-34"/>
            </a:endParaRPr>
          </a:p>
        </p:txBody>
      </p:sp>
      <p:sp>
        <p:nvSpPr>
          <p:cNvPr id="258054" name="สี่เหลี่ยมผืนผ้า 7"/>
          <p:cNvSpPr>
            <a:spLocks noChangeArrowheads="1"/>
          </p:cNvSpPr>
          <p:nvPr/>
        </p:nvSpPr>
        <p:spPr bwMode="auto">
          <a:xfrm>
            <a:off x="5072063" y="3000375"/>
            <a:ext cx="3357562" cy="461963"/>
          </a:xfrm>
          <a:prstGeom prst="rect">
            <a:avLst/>
          </a:prstGeom>
          <a:solidFill>
            <a:srgbClr val="FED46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9pPr>
          </a:lstStyle>
          <a:p>
            <a:pPr algn="ctr" eaLnBrk="1" hangingPunct="1"/>
            <a:r>
              <a:rPr lang="th-TH" altLang="en-US" sz="2400" b="1">
                <a:latin typeface="Angsana New" panose="02020603050405020304" pitchFamily="18" charset="-34"/>
                <a:cs typeface="Angsana New" panose="02020603050405020304" pitchFamily="18" charset="-34"/>
              </a:rPr>
              <a:t>มีเภสัชกรเป็นที่ปรึกษาประจำ รพ</a:t>
            </a:r>
            <a:r>
              <a:rPr lang="en-US" altLang="th-TH" sz="2400" b="1">
                <a:latin typeface="Angsana New" panose="02020603050405020304" pitchFamily="18" charset="-34"/>
                <a:cs typeface="Angsana New" panose="02020603050405020304" pitchFamily="18" charset="-34"/>
              </a:rPr>
              <a:t>.</a:t>
            </a:r>
            <a:r>
              <a:rPr lang="th-TH" altLang="en-US" sz="2400" b="1">
                <a:latin typeface="Angsana New" panose="02020603050405020304" pitchFamily="18" charset="-34"/>
                <a:cs typeface="Angsana New" panose="02020603050405020304" pitchFamily="18" charset="-34"/>
              </a:rPr>
              <a:t>สต</a:t>
            </a:r>
            <a:r>
              <a:rPr lang="en-US" altLang="th-TH" sz="2400" b="1">
                <a:latin typeface="Angsana New" panose="02020603050405020304" pitchFamily="18" charset="-34"/>
                <a:cs typeface="Angsana New" panose="02020603050405020304" pitchFamily="18" charset="-34"/>
              </a:rPr>
              <a:t>. </a:t>
            </a:r>
            <a:r>
              <a:rPr lang="th-TH" altLang="en-US" sz="2400" b="1">
                <a:latin typeface="Angsana New" panose="02020603050405020304" pitchFamily="18" charset="-34"/>
                <a:cs typeface="Angsana New" panose="02020603050405020304" pitchFamily="18" charset="-34"/>
              </a:rPr>
              <a:t>  </a:t>
            </a: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714375" y="3643313"/>
            <a:ext cx="2214563" cy="46196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th-TH" altLang="en-US" sz="2400" b="1">
                <a:latin typeface="Angsana New" panose="02020603050405020304" pitchFamily="18" charset="-34"/>
                <a:cs typeface="Angsana New" panose="02020603050405020304" pitchFamily="18" charset="-34"/>
              </a:rPr>
              <a:t>สถานที่เก็บ/คลังยา  </a:t>
            </a:r>
          </a:p>
        </p:txBody>
      </p:sp>
      <p:sp>
        <p:nvSpPr>
          <p:cNvPr id="10" name="ลูกศรขวา 9"/>
          <p:cNvSpPr/>
          <p:nvPr/>
        </p:nvSpPr>
        <p:spPr>
          <a:xfrm>
            <a:off x="3571875" y="3714750"/>
            <a:ext cx="977900" cy="285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th-TH" altLang="zh-CN">
              <a:solidFill>
                <a:srgbClr val="FFFFFF"/>
              </a:solidFill>
              <a:latin typeface="Cordia New" panose="020B0304020202020204" pitchFamily="34" charset="-34"/>
              <a:cs typeface="IrisUPC" panose="020B0604020202020204" pitchFamily="34" charset="-34"/>
            </a:endParaRPr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5072063" y="3643313"/>
            <a:ext cx="3357562" cy="46196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 มั่นคง แข็งแรง มีการป้องกัน </a:t>
            </a:r>
            <a:r>
              <a:rPr lang="en-US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2 </a:t>
            </a:r>
            <a: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ชั้น  </a:t>
            </a:r>
          </a:p>
        </p:txBody>
      </p:sp>
      <p:sp>
        <p:nvSpPr>
          <p:cNvPr id="15" name="ลูกศรขวา 14"/>
          <p:cNvSpPr/>
          <p:nvPr/>
        </p:nvSpPr>
        <p:spPr>
          <a:xfrm>
            <a:off x="3571875" y="4357688"/>
            <a:ext cx="977900" cy="285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th-TH" altLang="zh-CN">
              <a:solidFill>
                <a:srgbClr val="FFFFFF"/>
              </a:solidFill>
              <a:latin typeface="Cordia New" panose="020B0304020202020204" pitchFamily="34" charset="-34"/>
              <a:cs typeface="IrisUPC" panose="020B0604020202020204" pitchFamily="34" charset="-34"/>
            </a:endParaRPr>
          </a:p>
        </p:txBody>
      </p:sp>
      <p:sp>
        <p:nvSpPr>
          <p:cNvPr id="16" name="สี่เหลี่ยมผืนผ้า 15"/>
          <p:cNvSpPr/>
          <p:nvPr/>
        </p:nvSpPr>
        <p:spPr>
          <a:xfrm>
            <a:off x="5072063" y="4286250"/>
            <a:ext cx="3357562" cy="4619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ควบคุมอุณหภูมิ ป้องกันสัตว์กัดแทะ  </a:t>
            </a:r>
          </a:p>
        </p:txBody>
      </p:sp>
      <p:sp>
        <p:nvSpPr>
          <p:cNvPr id="18" name="ลูกศรขวา 17"/>
          <p:cNvSpPr/>
          <p:nvPr/>
        </p:nvSpPr>
        <p:spPr>
          <a:xfrm>
            <a:off x="3571875" y="5000625"/>
            <a:ext cx="977900" cy="285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th-TH" altLang="zh-CN">
              <a:solidFill>
                <a:srgbClr val="FFFFFF"/>
              </a:solidFill>
              <a:latin typeface="Cordia New" panose="020B0304020202020204" pitchFamily="34" charset="-34"/>
              <a:cs typeface="IrisUPC" panose="020B0604020202020204" pitchFamily="34" charset="-34"/>
            </a:endParaRPr>
          </a:p>
        </p:txBody>
      </p:sp>
      <p:sp>
        <p:nvSpPr>
          <p:cNvPr id="19" name="สี่เหลี่ยมผืนผ้า 18"/>
          <p:cNvSpPr/>
          <p:nvPr/>
        </p:nvSpPr>
        <p:spPr>
          <a:xfrm>
            <a:off x="5072063" y="4929188"/>
            <a:ext cx="3357562" cy="46196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ควบคุมการเบิกจ่ายใช้ทะเบียน </a:t>
            </a:r>
            <a:r>
              <a:rPr lang="en-US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301</a:t>
            </a:r>
            <a: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 </a:t>
            </a:r>
          </a:p>
        </p:txBody>
      </p:sp>
      <p:sp>
        <p:nvSpPr>
          <p:cNvPr id="258062" name="สี่เหลี่ยมผืนผ้า 19"/>
          <p:cNvSpPr>
            <a:spLocks noChangeArrowheads="1"/>
          </p:cNvSpPr>
          <p:nvPr/>
        </p:nvSpPr>
        <p:spPr bwMode="auto">
          <a:xfrm>
            <a:off x="714375" y="2000250"/>
            <a:ext cx="7929563" cy="461963"/>
          </a:xfrm>
          <a:prstGeom prst="rect">
            <a:avLst/>
          </a:prstGeom>
          <a:solidFill>
            <a:srgbClr val="FED46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9pPr>
          </a:lstStyle>
          <a:p>
            <a:pPr algn="ctr" eaLnBrk="1" hangingPunct="1"/>
            <a:r>
              <a:rPr lang="en-US" altLang="th-TH" sz="2400" b="1">
                <a:latin typeface="Angsana New" panose="02020603050405020304" pitchFamily="18" charset="-34"/>
              </a:rPr>
              <a:t> </a:t>
            </a:r>
            <a:r>
              <a:rPr lang="th-TH" altLang="zh-CN" sz="2400" b="1">
                <a:latin typeface="Angsana New" panose="02020603050405020304" pitchFamily="18" charset="-34"/>
                <a:cs typeface="Angsana New" panose="02020603050405020304" pitchFamily="18" charset="-34"/>
              </a:rPr>
              <a:t>การจัดระบบงาน และการสนับสนุนจาก </a:t>
            </a:r>
            <a:r>
              <a:rPr lang="en-US" altLang="th-TH" sz="2400" b="1">
                <a:latin typeface="Angsana New" panose="02020603050405020304" pitchFamily="18" charset="-34"/>
              </a:rPr>
              <a:t>CUP </a:t>
            </a:r>
            <a:endParaRPr lang="th-TH" altLang="zh-CN" sz="2400" b="1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21" name="ลูกศรขวา 20"/>
          <p:cNvSpPr/>
          <p:nvPr/>
        </p:nvSpPr>
        <p:spPr>
          <a:xfrm>
            <a:off x="3571875" y="5643563"/>
            <a:ext cx="977900" cy="285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th-TH" altLang="zh-CN">
              <a:solidFill>
                <a:srgbClr val="FFFFFF"/>
              </a:solidFill>
              <a:latin typeface="Cordia New" panose="020B0304020202020204" pitchFamily="34" charset="-34"/>
              <a:cs typeface="IrisUPC" panose="020B0604020202020204" pitchFamily="34" charset="-34"/>
            </a:endParaRPr>
          </a:p>
        </p:txBody>
      </p:sp>
      <p:sp>
        <p:nvSpPr>
          <p:cNvPr id="22" name="สี่เหลี่ยมผืนผ้า 21"/>
          <p:cNvSpPr/>
          <p:nvPr/>
        </p:nvSpPr>
        <p:spPr>
          <a:xfrm>
            <a:off x="5072063" y="5572125"/>
            <a:ext cx="3357562" cy="4619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มีระบบ  </a:t>
            </a:r>
            <a:r>
              <a:rPr lang="en-US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First</a:t>
            </a:r>
            <a: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en-US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in     Firs out</a:t>
            </a:r>
            <a: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 </a:t>
            </a:r>
          </a:p>
        </p:txBody>
      </p:sp>
      <p:pic>
        <p:nvPicPr>
          <p:cNvPr id="20" name="ตัวแทนเนื้อหา 19" descr="C:\Users\KJR62\Desktop\รูปติดดาว\S__38322203.jpg"/>
          <p:cNvPicPr>
            <a:picLocks noGrp="1"/>
          </p:cNvPicPr>
          <p:nvPr>
            <p:ph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217923"/>
            <a:ext cx="1564995" cy="1774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รูปภาพ 22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683" y="4217923"/>
            <a:ext cx="1404597" cy="1769745"/>
          </a:xfrm>
          <a:prstGeom prst="rect">
            <a:avLst/>
          </a:prstGeom>
          <a:noFill/>
        </p:spPr>
      </p:pic>
      <p:sp>
        <p:nvSpPr>
          <p:cNvPr id="3" name="สี่เหลี่ยมผืนผ้า 2"/>
          <p:cNvSpPr/>
          <p:nvPr/>
        </p:nvSpPr>
        <p:spPr>
          <a:xfrm>
            <a:off x="1043609" y="271790"/>
            <a:ext cx="6624736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4400" b="1" dirty="0">
                <a:latin typeface="TH SarabunPSK" pitchFamily="34" charset="-34"/>
                <a:ea typeface="Times New Roman" panose="02020603050405020304" pitchFamily="18" charset="0"/>
                <a:cs typeface="TH SarabunPSK" pitchFamily="34" charset="-34"/>
              </a:rPr>
              <a:t>หมวดที่ </a:t>
            </a:r>
            <a:r>
              <a:rPr lang="en-US" sz="4400" b="1" dirty="0">
                <a:latin typeface="TH SarabunPSK" pitchFamily="34" charset="-34"/>
                <a:ea typeface="Times New Roman" panose="02020603050405020304" pitchFamily="18" charset="0"/>
                <a:cs typeface="TH SarabunPSK" pitchFamily="34" charset="-34"/>
              </a:rPr>
              <a:t>1 </a:t>
            </a:r>
            <a:r>
              <a:rPr lang="th-TH" sz="4400" b="1" dirty="0">
                <a:latin typeface="TH SarabunPSK" pitchFamily="34" charset="-34"/>
                <a:ea typeface="Times New Roman" panose="02020603050405020304" pitchFamily="18" charset="0"/>
                <a:cs typeface="TH SarabunPSK" pitchFamily="34" charset="-34"/>
              </a:rPr>
              <a:t>การนำองค์กร และ</a:t>
            </a:r>
            <a:r>
              <a:rPr lang="th-TH" sz="4400" b="1" dirty="0" err="1">
                <a:latin typeface="TH SarabunPSK" pitchFamily="34" charset="-34"/>
                <a:ea typeface="Times New Roman" panose="02020603050405020304" pitchFamily="18" charset="0"/>
                <a:cs typeface="TH SarabunPSK" pitchFamily="34" charset="-34"/>
              </a:rPr>
              <a:t>การจัด</a:t>
            </a:r>
            <a:r>
              <a:rPr lang="th-TH" sz="4400" b="1" dirty="0">
                <a:latin typeface="TH SarabunPSK" pitchFamily="34" charset="-34"/>
                <a:ea typeface="Times New Roman" panose="02020603050405020304" pitchFamily="18" charset="0"/>
                <a:cs typeface="TH SarabunPSK" pitchFamily="34" charset="-34"/>
              </a:rPr>
              <a:t>การดี</a:t>
            </a:r>
            <a:endParaRPr lang="th-TH" sz="4400" b="1" dirty="0">
              <a:latin typeface="TH SarabunPSK" pitchFamily="34" charset="-34"/>
              <a:ea typeface="Times New Roman" panose="02020603050405020304" pitchFamily="18" charset="0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538320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9" name="ตัวยึดเนื้อหา 10"/>
          <p:cNvSpPr>
            <a:spLocks noGrp="1" noChangeArrowheads="1"/>
          </p:cNvSpPr>
          <p:nvPr>
            <p:ph/>
          </p:nvPr>
        </p:nvSpPr>
        <p:spPr>
          <a:xfrm>
            <a:off x="500063" y="2143125"/>
            <a:ext cx="8229600" cy="3625850"/>
          </a:xfrm>
        </p:spPr>
        <p:txBody>
          <a:bodyPr/>
          <a:lstStyle/>
          <a:p>
            <a:pPr eaLnBrk="1" hangingPunct="1"/>
            <a:r>
              <a:rPr lang="th-TH" altLang="th-TH" dirty="0" smtClean="0"/>
              <a:t>รพ</a:t>
            </a:r>
          </a:p>
        </p:txBody>
      </p:sp>
      <p:sp>
        <p:nvSpPr>
          <p:cNvPr id="260100" name="สี่เหลี่ยมผืนผ้า 12"/>
          <p:cNvSpPr>
            <a:spLocks noChangeArrowheads="1"/>
          </p:cNvSpPr>
          <p:nvPr/>
        </p:nvSpPr>
        <p:spPr bwMode="auto">
          <a:xfrm>
            <a:off x="1857375" y="1143000"/>
            <a:ext cx="5715000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9pPr>
          </a:lstStyle>
          <a:p>
            <a:pPr algn="ctr" eaLnBrk="1" hangingPunct="1"/>
            <a:r>
              <a:rPr lang="th-TH" altLang="th-TH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เภสัชกรรม/คุ้มครองผู้บริโภคด้านสุขภาพ(คบส.)</a:t>
            </a: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796083" y="2966553"/>
            <a:ext cx="2214562" cy="46196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ตู้เย็น  </a:t>
            </a:r>
          </a:p>
        </p:txBody>
      </p:sp>
      <p:sp>
        <p:nvSpPr>
          <p:cNvPr id="6" name="ลูกศรขวา 5"/>
          <p:cNvSpPr/>
          <p:nvPr/>
        </p:nvSpPr>
        <p:spPr>
          <a:xfrm>
            <a:off x="3552404" y="3231356"/>
            <a:ext cx="977900" cy="285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th-TH" altLang="zh-CN">
              <a:solidFill>
                <a:srgbClr val="FFFFFF"/>
              </a:solidFill>
              <a:latin typeface="Cordia New" panose="020B0304020202020204" pitchFamily="34" charset="-34"/>
              <a:cs typeface="IrisUPC" panose="020B0604020202020204" pitchFamily="34" charset="-34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5072063" y="2884487"/>
            <a:ext cx="3357562" cy="4619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การบันทึกอุณหภูมิ วันละ </a:t>
            </a:r>
            <a:r>
              <a:rPr lang="en-US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2 </a:t>
            </a:r>
            <a: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ครั้ง</a:t>
            </a:r>
            <a:r>
              <a:rPr lang="en-US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 </a:t>
            </a:r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5072063" y="3432175"/>
            <a:ext cx="3357562" cy="4619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 การจัดเก็บยาและวัคซีนตามมาตรฐาน  </a:t>
            </a:r>
          </a:p>
        </p:txBody>
      </p:sp>
      <p:sp>
        <p:nvSpPr>
          <p:cNvPr id="15" name="ลูกศรขวา 14"/>
          <p:cNvSpPr/>
          <p:nvPr/>
        </p:nvSpPr>
        <p:spPr>
          <a:xfrm>
            <a:off x="3571875" y="4105759"/>
            <a:ext cx="977900" cy="285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th-TH" altLang="zh-CN">
              <a:solidFill>
                <a:srgbClr val="FFFFFF"/>
              </a:solidFill>
              <a:latin typeface="Cordia New" panose="020B0304020202020204" pitchFamily="34" charset="-34"/>
              <a:cs typeface="IrisUPC" panose="020B0604020202020204" pitchFamily="34" charset="-34"/>
            </a:endParaRPr>
          </a:p>
        </p:txBody>
      </p:sp>
      <p:sp>
        <p:nvSpPr>
          <p:cNvPr id="16" name="สี่เหลี่ยมผืนผ้า 15"/>
          <p:cNvSpPr/>
          <p:nvPr/>
        </p:nvSpPr>
        <p:spPr>
          <a:xfrm>
            <a:off x="5055944" y="4069556"/>
            <a:ext cx="3357562" cy="4619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มีคู่มือการใช้ยา และมียา </a:t>
            </a:r>
            <a:r>
              <a:rPr lang="en-US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5 </a:t>
            </a:r>
            <a: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รายการ  </a:t>
            </a:r>
          </a:p>
        </p:txBody>
      </p:sp>
      <p:sp>
        <p:nvSpPr>
          <p:cNvPr id="18" name="ลูกศรขวา 17"/>
          <p:cNvSpPr/>
          <p:nvPr/>
        </p:nvSpPr>
        <p:spPr>
          <a:xfrm>
            <a:off x="3557089" y="4925876"/>
            <a:ext cx="977900" cy="285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th-TH" altLang="zh-CN">
              <a:solidFill>
                <a:srgbClr val="FFFFFF"/>
              </a:solidFill>
              <a:latin typeface="Cordia New" panose="020B0304020202020204" pitchFamily="34" charset="-34"/>
              <a:cs typeface="IrisUPC" panose="020B0604020202020204" pitchFamily="34" charset="-34"/>
            </a:endParaRPr>
          </a:p>
        </p:txBody>
      </p:sp>
      <p:sp>
        <p:nvSpPr>
          <p:cNvPr id="19" name="สี่เหลี่ยมผืนผ้า 18"/>
          <p:cNvSpPr/>
          <p:nvPr/>
        </p:nvSpPr>
        <p:spPr>
          <a:xfrm>
            <a:off x="5055944" y="4824412"/>
            <a:ext cx="3357562" cy="40005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th-TH" sz="2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มีฐานข้อมูลผู้ป่วยแพ้ยา </a:t>
            </a:r>
            <a:r>
              <a:rPr lang="en-US" sz="2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Family Folder</a:t>
            </a:r>
            <a:r>
              <a:rPr lang="th-TH" sz="2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 </a:t>
            </a:r>
          </a:p>
        </p:txBody>
      </p:sp>
      <p:sp>
        <p:nvSpPr>
          <p:cNvPr id="260109" name="สี่เหลี่ยมผืนผ้า 19"/>
          <p:cNvSpPr>
            <a:spLocks noChangeArrowheads="1"/>
          </p:cNvSpPr>
          <p:nvPr/>
        </p:nvSpPr>
        <p:spPr bwMode="auto">
          <a:xfrm>
            <a:off x="714375" y="2276872"/>
            <a:ext cx="7929563" cy="461962"/>
          </a:xfrm>
          <a:prstGeom prst="rect">
            <a:avLst/>
          </a:prstGeom>
          <a:solidFill>
            <a:srgbClr val="FED46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9pPr>
          </a:lstStyle>
          <a:p>
            <a:pPr algn="ctr" eaLnBrk="1" hangingPunct="1"/>
            <a:r>
              <a:rPr lang="en-US" altLang="th-TH" sz="2400" b="1">
                <a:latin typeface="Angsana New" panose="02020603050405020304" pitchFamily="18" charset="-34"/>
              </a:rPr>
              <a:t> </a:t>
            </a:r>
            <a:r>
              <a:rPr lang="th-TH" altLang="zh-CN" sz="2400" b="1">
                <a:latin typeface="Angsana New" panose="02020603050405020304" pitchFamily="18" charset="-34"/>
                <a:cs typeface="Angsana New" panose="02020603050405020304" pitchFamily="18" charset="-34"/>
              </a:rPr>
              <a:t>การจัดระบบงาน และการสนับสนุนจาก </a:t>
            </a:r>
            <a:r>
              <a:rPr lang="en-US" altLang="th-TH" sz="2400" b="1">
                <a:latin typeface="Angsana New" panose="02020603050405020304" pitchFamily="18" charset="-34"/>
              </a:rPr>
              <a:t>CUP </a:t>
            </a:r>
            <a:endParaRPr lang="th-TH" altLang="zh-CN" sz="2400" b="1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21" name="ลูกศรขวา 20"/>
          <p:cNvSpPr/>
          <p:nvPr/>
        </p:nvSpPr>
        <p:spPr>
          <a:xfrm>
            <a:off x="3571875" y="5643563"/>
            <a:ext cx="977900" cy="285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th-TH" altLang="zh-CN">
              <a:solidFill>
                <a:srgbClr val="FFFFFF"/>
              </a:solidFill>
              <a:latin typeface="Cordia New" panose="020B0304020202020204" pitchFamily="34" charset="-34"/>
              <a:cs typeface="IrisUPC" panose="020B0604020202020204" pitchFamily="34" charset="-34"/>
            </a:endParaRPr>
          </a:p>
        </p:txBody>
      </p:sp>
      <p:sp>
        <p:nvSpPr>
          <p:cNvPr id="260111" name="สี่เหลี่ยมผืนผ้า 21"/>
          <p:cNvSpPr>
            <a:spLocks noChangeArrowheads="1"/>
          </p:cNvSpPr>
          <p:nvPr/>
        </p:nvSpPr>
        <p:spPr bwMode="auto">
          <a:xfrm>
            <a:off x="5072063" y="5572125"/>
            <a:ext cx="3357562" cy="461963"/>
          </a:xfrm>
          <a:prstGeom prst="rect">
            <a:avLst/>
          </a:prstGeom>
          <a:solidFill>
            <a:srgbClr val="FED46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9pPr>
          </a:lstStyle>
          <a:p>
            <a:pPr algn="ctr" eaLnBrk="1" hangingPunct="1"/>
            <a:r>
              <a:rPr lang="th-TH" altLang="en-US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รพช</a:t>
            </a:r>
            <a:r>
              <a:rPr lang="en-US" alt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.</a:t>
            </a:r>
            <a:r>
              <a:rPr lang="th-TH" altLang="en-US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ส่งมอบยาให้ รพ</a:t>
            </a:r>
            <a:r>
              <a:rPr lang="en-US" alt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.</a:t>
            </a:r>
            <a:r>
              <a:rPr lang="th-TH" altLang="en-US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สต</a:t>
            </a:r>
            <a:r>
              <a:rPr lang="en-US" alt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.</a:t>
            </a:r>
            <a:r>
              <a:rPr lang="th-TH" altLang="en-US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ทุก </a:t>
            </a:r>
            <a:r>
              <a:rPr lang="en-US" alt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3 </a:t>
            </a:r>
            <a:r>
              <a:rPr lang="th-TH" altLang="en-US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เดือน  </a:t>
            </a:r>
          </a:p>
        </p:txBody>
      </p:sp>
      <p:sp>
        <p:nvSpPr>
          <p:cNvPr id="24" name="สี่เหลี่ยมผืนผ้า 23"/>
          <p:cNvSpPr/>
          <p:nvPr/>
        </p:nvSpPr>
        <p:spPr>
          <a:xfrm>
            <a:off x="750094" y="4017653"/>
            <a:ext cx="2214562" cy="46196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ยาช่วยชีวิต </a:t>
            </a:r>
          </a:p>
        </p:txBody>
      </p:sp>
      <p:sp>
        <p:nvSpPr>
          <p:cNvPr id="25" name="สี่เหลี่ยมผืนผ้า 24"/>
          <p:cNvSpPr/>
          <p:nvPr/>
        </p:nvSpPr>
        <p:spPr>
          <a:xfrm>
            <a:off x="785813" y="4837770"/>
            <a:ext cx="2214562" cy="46196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การเชื่อมโยงข้อมูล </a:t>
            </a:r>
          </a:p>
        </p:txBody>
      </p:sp>
      <p:sp>
        <p:nvSpPr>
          <p:cNvPr id="26" name="สี่เหลี่ยมผืนผ้า 25"/>
          <p:cNvSpPr/>
          <p:nvPr/>
        </p:nvSpPr>
        <p:spPr>
          <a:xfrm>
            <a:off x="785813" y="5572125"/>
            <a:ext cx="2214562" cy="46196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การส่งมอบยา </a:t>
            </a: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1449397" y="303402"/>
            <a:ext cx="6530955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th-TH" sz="4400" b="1" dirty="0">
                <a:latin typeface="TH SarabunPSK" pitchFamily="34" charset="-34"/>
                <a:ea typeface="Times New Roman" panose="02020603050405020304" pitchFamily="18" charset="0"/>
                <a:cs typeface="TH SarabunPSK" pitchFamily="34" charset="-34"/>
              </a:rPr>
              <a:t>หมวดที่ </a:t>
            </a:r>
            <a:r>
              <a:rPr lang="en-US" sz="4400" b="1" dirty="0">
                <a:latin typeface="TH SarabunPSK" pitchFamily="34" charset="-34"/>
                <a:ea typeface="Times New Roman" panose="02020603050405020304" pitchFamily="18" charset="0"/>
                <a:cs typeface="TH SarabunPSK" pitchFamily="34" charset="-34"/>
              </a:rPr>
              <a:t>1 </a:t>
            </a:r>
            <a:r>
              <a:rPr lang="th-TH" sz="4400" b="1" dirty="0">
                <a:latin typeface="TH SarabunPSK" pitchFamily="34" charset="-34"/>
                <a:ea typeface="Times New Roman" panose="02020603050405020304" pitchFamily="18" charset="0"/>
                <a:cs typeface="TH SarabunPSK" pitchFamily="34" charset="-34"/>
              </a:rPr>
              <a:t>การนำองค์กร และ</a:t>
            </a:r>
            <a:r>
              <a:rPr lang="th-TH" sz="4400" b="1" dirty="0" err="1">
                <a:latin typeface="TH SarabunPSK" pitchFamily="34" charset="-34"/>
                <a:ea typeface="Times New Roman" panose="02020603050405020304" pitchFamily="18" charset="0"/>
                <a:cs typeface="TH SarabunPSK" pitchFamily="34" charset="-34"/>
              </a:rPr>
              <a:t>การจัด</a:t>
            </a:r>
            <a:r>
              <a:rPr lang="th-TH" sz="4400" b="1" dirty="0">
                <a:latin typeface="TH SarabunPSK" pitchFamily="34" charset="-34"/>
                <a:ea typeface="Times New Roman" panose="02020603050405020304" pitchFamily="18" charset="0"/>
                <a:cs typeface="TH SarabunPSK" pitchFamily="34" charset="-34"/>
              </a:rPr>
              <a:t>การดี</a:t>
            </a:r>
            <a:endParaRPr lang="th-TH" sz="4400" b="1" dirty="0">
              <a:latin typeface="TH SarabunPSK" pitchFamily="34" charset="-34"/>
              <a:ea typeface="Times New Roman" panose="02020603050405020304" pitchFamily="18" charset="0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303906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7" name="สี่เหลี่ยมผืนผ้า 12"/>
          <p:cNvSpPr>
            <a:spLocks noChangeArrowheads="1"/>
          </p:cNvSpPr>
          <p:nvPr/>
        </p:nvSpPr>
        <p:spPr bwMode="auto">
          <a:xfrm>
            <a:off x="1857375" y="1119188"/>
            <a:ext cx="5715000" cy="523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9pPr>
          </a:lstStyle>
          <a:p>
            <a:pPr algn="ctr" eaLnBrk="1" hangingPunct="1"/>
            <a:r>
              <a:rPr lang="th-TH" altLang="th-TH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เภสัชกรรม/คุ้มครองผู้บริโภคด้านสุขภาพ(คบส.)</a:t>
            </a:r>
          </a:p>
        </p:txBody>
      </p:sp>
      <p:sp>
        <p:nvSpPr>
          <p:cNvPr id="6" name="ลูกศรขวา 5"/>
          <p:cNvSpPr/>
          <p:nvPr/>
        </p:nvSpPr>
        <p:spPr>
          <a:xfrm>
            <a:off x="3542761" y="2454498"/>
            <a:ext cx="977900" cy="285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th-TH" altLang="zh-CN">
              <a:solidFill>
                <a:srgbClr val="FFFFFF"/>
              </a:solidFill>
              <a:latin typeface="Cordia New" panose="020B0304020202020204" pitchFamily="34" charset="-34"/>
              <a:cs typeface="IrisUPC" panose="020B0604020202020204" pitchFamily="34" charset="-34"/>
            </a:endParaRPr>
          </a:p>
        </p:txBody>
      </p:sp>
      <p:sp>
        <p:nvSpPr>
          <p:cNvPr id="262149" name="สี่เหลี่ยมผืนผ้า 7"/>
          <p:cNvSpPr>
            <a:spLocks noChangeArrowheads="1"/>
          </p:cNvSpPr>
          <p:nvPr/>
        </p:nvSpPr>
        <p:spPr bwMode="auto">
          <a:xfrm>
            <a:off x="5072063" y="2301087"/>
            <a:ext cx="3357562" cy="461963"/>
          </a:xfrm>
          <a:prstGeom prst="rect">
            <a:avLst/>
          </a:prstGeom>
          <a:solidFill>
            <a:srgbClr val="FED46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9pPr>
          </a:lstStyle>
          <a:p>
            <a:pPr algn="ctr" eaLnBrk="1" hangingPunct="1"/>
            <a:r>
              <a:rPr lang="th-TH" altLang="zh-CN" sz="2400" b="1">
                <a:latin typeface="Angsana New" panose="02020603050405020304" pitchFamily="18" charset="-34"/>
                <a:cs typeface="Angsana New" panose="02020603050405020304" pitchFamily="18" charset="-34"/>
              </a:rPr>
              <a:t>ฐานข้อมูลผู้ประกอบการ</a:t>
            </a:r>
          </a:p>
        </p:txBody>
      </p:sp>
      <p:sp>
        <p:nvSpPr>
          <p:cNvPr id="10" name="ลูกศรขวา 9"/>
          <p:cNvSpPr/>
          <p:nvPr/>
        </p:nvSpPr>
        <p:spPr>
          <a:xfrm>
            <a:off x="3571875" y="3321844"/>
            <a:ext cx="977900" cy="285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th-TH" altLang="zh-CN">
              <a:solidFill>
                <a:srgbClr val="FFFFFF"/>
              </a:solidFill>
              <a:latin typeface="Cordia New" panose="020B0304020202020204" pitchFamily="34" charset="-34"/>
              <a:cs typeface="IrisUPC" panose="020B0604020202020204" pitchFamily="34" charset="-34"/>
            </a:endParaRPr>
          </a:p>
        </p:txBody>
      </p:sp>
      <p:sp>
        <p:nvSpPr>
          <p:cNvPr id="262151" name="สี่เหลี่ยมผืนผ้า 11"/>
          <p:cNvSpPr>
            <a:spLocks noChangeArrowheads="1"/>
          </p:cNvSpPr>
          <p:nvPr/>
        </p:nvSpPr>
        <p:spPr bwMode="auto">
          <a:xfrm>
            <a:off x="5072063" y="3193053"/>
            <a:ext cx="3357562" cy="461962"/>
          </a:xfrm>
          <a:prstGeom prst="rect">
            <a:avLst/>
          </a:prstGeom>
          <a:solidFill>
            <a:srgbClr val="FED46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9pPr>
          </a:lstStyle>
          <a:p>
            <a:pPr algn="ctr" eaLnBrk="1" hangingPunct="1"/>
            <a:r>
              <a:rPr lang="th-TH" altLang="en-US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 การออกตรวจร่วมกับ อปท</a:t>
            </a:r>
            <a:r>
              <a:rPr lang="en-US" alt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.</a:t>
            </a:r>
            <a:r>
              <a:rPr lang="th-TH" altLang="en-US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เครือข่าย</a:t>
            </a:r>
          </a:p>
        </p:txBody>
      </p:sp>
      <p:sp>
        <p:nvSpPr>
          <p:cNvPr id="15" name="ลูกศรขวา 14"/>
          <p:cNvSpPr/>
          <p:nvPr/>
        </p:nvSpPr>
        <p:spPr>
          <a:xfrm>
            <a:off x="3569665" y="4027465"/>
            <a:ext cx="977900" cy="285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th-TH" altLang="zh-CN">
              <a:solidFill>
                <a:srgbClr val="FFFFFF"/>
              </a:solidFill>
              <a:latin typeface="Cordia New" panose="020B0304020202020204" pitchFamily="34" charset="-34"/>
              <a:cs typeface="IrisUPC" panose="020B0604020202020204" pitchFamily="34" charset="-34"/>
            </a:endParaRPr>
          </a:p>
        </p:txBody>
      </p:sp>
      <p:sp>
        <p:nvSpPr>
          <p:cNvPr id="16" name="สี่เหลี่ยมผืนผ้า 15"/>
          <p:cNvSpPr/>
          <p:nvPr/>
        </p:nvSpPr>
        <p:spPr>
          <a:xfrm>
            <a:off x="5072063" y="3967762"/>
            <a:ext cx="3357562" cy="4619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มีการเฝ้าระวังยา และเครื่องสำอาง  </a:t>
            </a:r>
          </a:p>
        </p:txBody>
      </p:sp>
      <p:sp>
        <p:nvSpPr>
          <p:cNvPr id="18" name="ลูกศรขวา 17"/>
          <p:cNvSpPr/>
          <p:nvPr/>
        </p:nvSpPr>
        <p:spPr>
          <a:xfrm>
            <a:off x="3569665" y="4733086"/>
            <a:ext cx="977900" cy="285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th-TH" altLang="zh-CN">
              <a:solidFill>
                <a:srgbClr val="FFFFFF"/>
              </a:solidFill>
              <a:latin typeface="Cordia New" panose="020B0304020202020204" pitchFamily="34" charset="-34"/>
              <a:cs typeface="IrisUPC" panose="020B0604020202020204" pitchFamily="34" charset="-34"/>
            </a:endParaRPr>
          </a:p>
        </p:txBody>
      </p:sp>
      <p:sp>
        <p:nvSpPr>
          <p:cNvPr id="19" name="สี่เหลี่ยมผืนผ้า 18"/>
          <p:cNvSpPr/>
          <p:nvPr/>
        </p:nvSpPr>
        <p:spPr>
          <a:xfrm>
            <a:off x="5072063" y="4722472"/>
            <a:ext cx="3357562" cy="4619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การจัดอบรมผู้ประกอบการ  </a:t>
            </a:r>
          </a:p>
        </p:txBody>
      </p:sp>
      <p:sp>
        <p:nvSpPr>
          <p:cNvPr id="21" name="ลูกศรขวา 20"/>
          <p:cNvSpPr/>
          <p:nvPr/>
        </p:nvSpPr>
        <p:spPr>
          <a:xfrm>
            <a:off x="3569665" y="5387276"/>
            <a:ext cx="977900" cy="285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th-TH" altLang="zh-CN">
              <a:solidFill>
                <a:srgbClr val="FFFFFF"/>
              </a:solidFill>
              <a:latin typeface="Cordia New" panose="020B0304020202020204" pitchFamily="34" charset="-34"/>
              <a:cs typeface="IrisUPC" panose="020B0604020202020204" pitchFamily="34" charset="-34"/>
            </a:endParaRPr>
          </a:p>
        </p:txBody>
      </p:sp>
      <p:sp>
        <p:nvSpPr>
          <p:cNvPr id="262157" name="สี่เหลี่ยมผืนผ้า 21"/>
          <p:cNvSpPr>
            <a:spLocks noChangeArrowheads="1"/>
          </p:cNvSpPr>
          <p:nvPr/>
        </p:nvSpPr>
        <p:spPr bwMode="auto">
          <a:xfrm>
            <a:off x="5072063" y="5361358"/>
            <a:ext cx="3357562" cy="461963"/>
          </a:xfrm>
          <a:prstGeom prst="rect">
            <a:avLst/>
          </a:prstGeom>
          <a:solidFill>
            <a:srgbClr val="FED46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9pPr>
          </a:lstStyle>
          <a:p>
            <a:pPr algn="ctr" eaLnBrk="1" hangingPunct="1"/>
            <a:r>
              <a:rPr lang="th-TH" altLang="zh-CN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การสร้างเครือข่ายในโรงเรียน ชุมชน</a:t>
            </a:r>
          </a:p>
        </p:txBody>
      </p:sp>
      <p:pic>
        <p:nvPicPr>
          <p:cNvPr id="17" name="รูปภาพ 16" descr="C:\Users\KJR62\Desktop\รูปติดดาว\เตรียมงาน รพ.สต.ติดดาว บ้านโคกเจริ_๑๙๑๑๒๒_003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185844"/>
            <a:ext cx="2393315" cy="1677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รูปภาพ 19" descr="C:\Users\KJR62\Desktop\รูปติดดาว\เตรียมงาน รพ.สต.ติดดาว บ้านโคกเจริ_๑๙๑๑๒๒_004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15572"/>
            <a:ext cx="2393315" cy="167576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สี่เหลี่ยมผืนผ้า 1"/>
          <p:cNvSpPr/>
          <p:nvPr/>
        </p:nvSpPr>
        <p:spPr>
          <a:xfrm>
            <a:off x="1449397" y="213970"/>
            <a:ext cx="6530955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th-TH" sz="4400" b="1" dirty="0">
                <a:latin typeface="TH SarabunPSK" pitchFamily="34" charset="-34"/>
                <a:ea typeface="Times New Roman" panose="02020603050405020304" pitchFamily="18" charset="0"/>
                <a:cs typeface="TH SarabunPSK" pitchFamily="34" charset="-34"/>
              </a:rPr>
              <a:t>หมวดที่ </a:t>
            </a:r>
            <a:r>
              <a:rPr lang="en-US" sz="4400" b="1" dirty="0">
                <a:latin typeface="TH SarabunPSK" pitchFamily="34" charset="-34"/>
                <a:ea typeface="Times New Roman" panose="02020603050405020304" pitchFamily="18" charset="0"/>
                <a:cs typeface="TH SarabunPSK" pitchFamily="34" charset="-34"/>
              </a:rPr>
              <a:t>1 </a:t>
            </a:r>
            <a:r>
              <a:rPr lang="th-TH" sz="4400" b="1" dirty="0">
                <a:latin typeface="TH SarabunPSK" pitchFamily="34" charset="-34"/>
                <a:ea typeface="Times New Roman" panose="02020603050405020304" pitchFamily="18" charset="0"/>
                <a:cs typeface="TH SarabunPSK" pitchFamily="34" charset="-34"/>
              </a:rPr>
              <a:t>การนำองค์กร และ</a:t>
            </a:r>
            <a:r>
              <a:rPr lang="th-TH" sz="4400" b="1" dirty="0" err="1">
                <a:latin typeface="TH SarabunPSK" pitchFamily="34" charset="-34"/>
                <a:ea typeface="Times New Roman" panose="02020603050405020304" pitchFamily="18" charset="0"/>
                <a:cs typeface="TH SarabunPSK" pitchFamily="34" charset="-34"/>
              </a:rPr>
              <a:t>การจัด</a:t>
            </a:r>
            <a:r>
              <a:rPr lang="th-TH" sz="4400" b="1" dirty="0">
                <a:latin typeface="TH SarabunPSK" pitchFamily="34" charset="-34"/>
                <a:ea typeface="Times New Roman" panose="02020603050405020304" pitchFamily="18" charset="0"/>
                <a:cs typeface="TH SarabunPSK" pitchFamily="34" charset="-34"/>
              </a:rPr>
              <a:t>การดี</a:t>
            </a:r>
            <a:endParaRPr lang="th-TH" sz="4400" b="1" dirty="0">
              <a:latin typeface="TH SarabunPSK" pitchFamily="34" charset="-34"/>
              <a:ea typeface="Times New Roman" panose="02020603050405020304" pitchFamily="18" charset="0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454509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5" name="สี่เหลี่ยมผืนผ้า 12"/>
          <p:cNvSpPr>
            <a:spLocks noChangeArrowheads="1"/>
          </p:cNvSpPr>
          <p:nvPr/>
        </p:nvSpPr>
        <p:spPr bwMode="auto">
          <a:xfrm>
            <a:off x="2428874" y="1220667"/>
            <a:ext cx="4071938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9pPr>
          </a:lstStyle>
          <a:p>
            <a:pPr algn="ctr" eaLnBrk="1" hangingPunct="1"/>
            <a:r>
              <a:rPr lang="th-TH" altLang="th-TH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ระบบข้อมูลสารสนเทศด้านสุขภาพ</a:t>
            </a:r>
          </a:p>
        </p:txBody>
      </p:sp>
      <p:sp>
        <p:nvSpPr>
          <p:cNvPr id="264196" name="สี่เหลี่ยมผืนผ้า 5"/>
          <p:cNvSpPr>
            <a:spLocks noChangeArrowheads="1"/>
          </p:cNvSpPr>
          <p:nvPr/>
        </p:nvSpPr>
        <p:spPr bwMode="auto">
          <a:xfrm>
            <a:off x="5056188" y="2054225"/>
            <a:ext cx="3357562" cy="461963"/>
          </a:xfrm>
          <a:prstGeom prst="rect">
            <a:avLst/>
          </a:prstGeom>
          <a:solidFill>
            <a:srgbClr val="FED46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9pPr>
          </a:lstStyle>
          <a:p>
            <a:pPr algn="ctr" eaLnBrk="1" hangingPunct="1"/>
            <a:r>
              <a:rPr lang="th-TH" altLang="zh-CN" sz="2400" b="1">
                <a:latin typeface="Angsana New" panose="02020603050405020304" pitchFamily="18" charset="-34"/>
                <a:cs typeface="Angsana New" panose="02020603050405020304" pitchFamily="18" charset="-34"/>
              </a:rPr>
              <a:t>โปรแกรม </a:t>
            </a:r>
            <a:r>
              <a:rPr lang="en-US" altLang="th-TH" sz="2400" b="1">
                <a:latin typeface="Angsana New" panose="02020603050405020304" pitchFamily="18" charset="-34"/>
                <a:ea typeface="华文中宋" pitchFamily="2" charset="-122"/>
              </a:rPr>
              <a:t>Hosxp_PCU</a:t>
            </a:r>
            <a:endParaRPr lang="th-TH" altLang="zh-CN" sz="2400" b="1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5056188" y="2846388"/>
            <a:ext cx="3357562" cy="46196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 การจัดส่ง </a:t>
            </a:r>
            <a:r>
              <a:rPr lang="en-US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43 </a:t>
            </a:r>
            <a: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แฟ้ม </a:t>
            </a:r>
            <a:r>
              <a:rPr lang="th-TH" sz="24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ทุกวันทำการ </a:t>
            </a:r>
            <a:endParaRPr lang="th-TH" sz="24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0" name="ลูกศรขวา 9"/>
          <p:cNvSpPr/>
          <p:nvPr/>
        </p:nvSpPr>
        <p:spPr>
          <a:xfrm>
            <a:off x="3369109" y="3552825"/>
            <a:ext cx="742950" cy="5175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th-TH" altLang="zh-CN">
              <a:solidFill>
                <a:srgbClr val="FFFFFF"/>
              </a:solidFill>
              <a:latin typeface="Cordia New" panose="020B0304020202020204" pitchFamily="34" charset="-34"/>
              <a:cs typeface="IrisUPC" panose="020B0604020202020204" pitchFamily="34" charset="-34"/>
            </a:endParaRPr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5056188" y="3552825"/>
            <a:ext cx="3357562" cy="4619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มีการตรวจสอบคุณภาพข้อมูล  </a:t>
            </a:r>
          </a:p>
        </p:txBody>
      </p:sp>
      <p:sp>
        <p:nvSpPr>
          <p:cNvPr id="264200" name="สี่เหลี่ยมผืนผ้า 14"/>
          <p:cNvSpPr>
            <a:spLocks noChangeArrowheads="1"/>
          </p:cNvSpPr>
          <p:nvPr/>
        </p:nvSpPr>
        <p:spPr bwMode="auto">
          <a:xfrm>
            <a:off x="5056188" y="4295775"/>
            <a:ext cx="3357562" cy="461963"/>
          </a:xfrm>
          <a:prstGeom prst="rect">
            <a:avLst/>
          </a:prstGeom>
          <a:solidFill>
            <a:srgbClr val="FED46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9pPr>
          </a:lstStyle>
          <a:p>
            <a:pPr algn="ctr" eaLnBrk="1" hangingPunct="1"/>
            <a:r>
              <a:rPr lang="th-TH" altLang="zh-CN" sz="2400" b="1">
                <a:latin typeface="Angsana New" panose="02020603050405020304" pitchFamily="18" charset="-34"/>
                <a:cs typeface="Angsana New" panose="02020603050405020304" pitchFamily="18" charset="-34"/>
              </a:rPr>
              <a:t>มีการวิเคราะห์คุณภาพข้อมุล</a:t>
            </a:r>
          </a:p>
        </p:txBody>
      </p:sp>
      <p:sp>
        <p:nvSpPr>
          <p:cNvPr id="264203" name="สี่เหลี่ยมผืนผ้า 18"/>
          <p:cNvSpPr>
            <a:spLocks noChangeArrowheads="1"/>
          </p:cNvSpPr>
          <p:nvPr/>
        </p:nvSpPr>
        <p:spPr bwMode="auto">
          <a:xfrm>
            <a:off x="5056188" y="5095875"/>
            <a:ext cx="3357562" cy="461963"/>
          </a:xfrm>
          <a:prstGeom prst="rect">
            <a:avLst/>
          </a:prstGeom>
          <a:solidFill>
            <a:srgbClr val="FED46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9pPr>
          </a:lstStyle>
          <a:p>
            <a:pPr algn="ctr" eaLnBrk="1" hangingPunct="1"/>
            <a:r>
              <a:rPr lang="th-TH" altLang="zh-CN" sz="2400" b="1">
                <a:latin typeface="Angsana New" panose="02020603050405020304" pitchFamily="18" charset="-34"/>
                <a:cs typeface="Angsana New" panose="02020603050405020304" pitchFamily="18" charset="-34"/>
              </a:rPr>
              <a:t>มีข้อมูลสุขภาพกลุ่มเป้าหมาย</a:t>
            </a:r>
          </a:p>
        </p:txBody>
      </p:sp>
      <p:sp>
        <p:nvSpPr>
          <p:cNvPr id="264204" name="สี่เหลี่ยมผืนผ้า 19"/>
          <p:cNvSpPr>
            <a:spLocks noChangeArrowheads="1"/>
          </p:cNvSpPr>
          <p:nvPr/>
        </p:nvSpPr>
        <p:spPr bwMode="auto">
          <a:xfrm>
            <a:off x="5056188" y="5892800"/>
            <a:ext cx="3357562" cy="461963"/>
          </a:xfrm>
          <a:prstGeom prst="rect">
            <a:avLst/>
          </a:prstGeom>
          <a:solidFill>
            <a:srgbClr val="FED46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9pPr>
          </a:lstStyle>
          <a:p>
            <a:pPr algn="ctr" eaLnBrk="1" hangingPunct="1"/>
            <a:r>
              <a:rPr lang="th-TH" altLang="zh-CN" sz="2400" b="1">
                <a:latin typeface="Angsana New" panose="02020603050405020304" pitchFamily="18" charset="-34"/>
                <a:cs typeface="Angsana New" panose="02020603050405020304" pitchFamily="18" charset="-34"/>
              </a:rPr>
              <a:t>  นำข้อมูลไปวิเคราะห์ วางแผนงาน</a:t>
            </a:r>
          </a:p>
        </p:txBody>
      </p:sp>
      <p:pic>
        <p:nvPicPr>
          <p:cNvPr id="14" name="รูปภาพ 1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06"/>
          <a:stretch>
            <a:fillRect/>
          </a:stretch>
        </p:blipFill>
        <p:spPr bwMode="auto">
          <a:xfrm>
            <a:off x="163662" y="1633138"/>
            <a:ext cx="2104082" cy="139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7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1" y="3308350"/>
            <a:ext cx="2297113" cy="128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รูปภาพ 1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1" y="5163349"/>
            <a:ext cx="2135983" cy="12001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สี่เหลี่ยมผืนผ้า 1"/>
          <p:cNvSpPr/>
          <p:nvPr/>
        </p:nvSpPr>
        <p:spPr>
          <a:xfrm>
            <a:off x="1093176" y="335218"/>
            <a:ext cx="6530955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th-TH" sz="4400" b="1" dirty="0">
                <a:latin typeface="TH SarabunPSK" pitchFamily="34" charset="-34"/>
                <a:ea typeface="Times New Roman" panose="02020603050405020304" pitchFamily="18" charset="0"/>
                <a:cs typeface="TH SarabunPSK" pitchFamily="34" charset="-34"/>
              </a:rPr>
              <a:t>หมวดที่ </a:t>
            </a:r>
            <a:r>
              <a:rPr lang="en-US" sz="4400" b="1" dirty="0">
                <a:latin typeface="TH SarabunPSK" pitchFamily="34" charset="-34"/>
                <a:ea typeface="Times New Roman" panose="02020603050405020304" pitchFamily="18" charset="0"/>
                <a:cs typeface="TH SarabunPSK" pitchFamily="34" charset="-34"/>
              </a:rPr>
              <a:t>1 </a:t>
            </a:r>
            <a:r>
              <a:rPr lang="th-TH" sz="4400" b="1" dirty="0">
                <a:latin typeface="TH SarabunPSK" pitchFamily="34" charset="-34"/>
                <a:ea typeface="Times New Roman" panose="02020603050405020304" pitchFamily="18" charset="0"/>
                <a:cs typeface="TH SarabunPSK" pitchFamily="34" charset="-34"/>
              </a:rPr>
              <a:t>การนำองค์กร และ</a:t>
            </a:r>
            <a:r>
              <a:rPr lang="th-TH" sz="4400" b="1" dirty="0" err="1">
                <a:latin typeface="TH SarabunPSK" pitchFamily="34" charset="-34"/>
                <a:ea typeface="Times New Roman" panose="02020603050405020304" pitchFamily="18" charset="0"/>
                <a:cs typeface="TH SarabunPSK" pitchFamily="34" charset="-34"/>
              </a:rPr>
              <a:t>การจัด</a:t>
            </a:r>
            <a:r>
              <a:rPr lang="th-TH" sz="4400" b="1" dirty="0">
                <a:latin typeface="TH SarabunPSK" pitchFamily="34" charset="-34"/>
                <a:ea typeface="Times New Roman" panose="02020603050405020304" pitchFamily="18" charset="0"/>
                <a:cs typeface="TH SarabunPSK" pitchFamily="34" charset="-34"/>
              </a:rPr>
              <a:t>การดี</a:t>
            </a:r>
            <a:endParaRPr lang="th-TH" sz="4400" b="1" dirty="0">
              <a:latin typeface="TH SarabunPSK" pitchFamily="34" charset="-34"/>
              <a:ea typeface="Times New Roman" panose="02020603050405020304" pitchFamily="18" charset="0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121524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95536" y="2204864"/>
            <a:ext cx="8229600" cy="144016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r>
              <a:rPr lang="th-TH" b="1" dirty="0">
                <a:solidFill>
                  <a:schemeClr val="tx1"/>
                </a:solidFill>
                <a:latin typeface="TH SarabunPSK" pitchFamily="34" charset="-34"/>
                <a:ea typeface="Times New Roman" panose="02020603050405020304" pitchFamily="18" charset="0"/>
                <a:cs typeface="TH SarabunPSK" pitchFamily="34" charset="-34"/>
              </a:rPr>
              <a:t>หมวดที่ </a:t>
            </a:r>
            <a:r>
              <a:rPr lang="en-US" b="1" dirty="0">
                <a:solidFill>
                  <a:schemeClr val="tx1"/>
                </a:solidFill>
                <a:latin typeface="TH SarabunPSK" pitchFamily="34" charset="-34"/>
                <a:ea typeface="Times New Roman" panose="02020603050405020304" pitchFamily="18" charset="0"/>
                <a:cs typeface="TH SarabunPSK" pitchFamily="34" charset="-34"/>
              </a:rPr>
              <a:t>2 </a:t>
            </a:r>
            <a:r>
              <a:rPr lang="th-TH" b="1" dirty="0">
                <a:solidFill>
                  <a:schemeClr val="tx1"/>
                </a:solidFill>
                <a:latin typeface="TH SarabunPSK" pitchFamily="34" charset="-34"/>
                <a:ea typeface="Times New Roman" panose="02020603050405020304" pitchFamily="18" charset="0"/>
                <a:cs typeface="TH SarabunPSK" pitchFamily="34" charset="-34"/>
              </a:rPr>
              <a:t>ประสานงานดี ภาคีมีส่วนร่วม</a:t>
            </a:r>
          </a:p>
        </p:txBody>
      </p:sp>
    </p:spTree>
  </p:cSld>
  <p:clrMapOvr>
    <a:masterClrMapping/>
  </p:clrMapOvr>
  <p:transition spd="med">
    <p:strips dir="ld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7" name="ตัวยึดเนื้อหา 10"/>
          <p:cNvSpPr>
            <a:spLocks noGrp="1" noChangeArrowheads="1"/>
          </p:cNvSpPr>
          <p:nvPr>
            <p:ph/>
          </p:nvPr>
        </p:nvSpPr>
        <p:spPr>
          <a:xfrm>
            <a:off x="827088" y="1916113"/>
            <a:ext cx="7929562" cy="4786312"/>
          </a:xfrm>
        </p:spPr>
        <p:txBody>
          <a:bodyPr/>
          <a:lstStyle/>
          <a:p>
            <a:pPr eaLnBrk="1" hangingPunct="1"/>
            <a:r>
              <a:rPr lang="th-TH" alt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การได้มาของปัญหาสุขภาพ และประชากรกลุ่มเป้าหมายผู้มีส่วนได้เสีย</a:t>
            </a:r>
          </a:p>
          <a:p>
            <a:pPr eaLnBrk="1" hangingPunct="1"/>
            <a:r>
              <a:rPr lang="th-TH" alt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ระดับอำเภอใช้กระบวนการประชุม  ( </a:t>
            </a:r>
            <a:r>
              <a:rPr lang="th-TH" altLang="th-TH" sz="2800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คป</a:t>
            </a:r>
            <a:r>
              <a:rPr lang="en-US" alt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alt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สอ</a:t>
            </a:r>
            <a:r>
              <a:rPr lang="en-US" alt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alt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) </a:t>
            </a:r>
          </a:p>
          <a:p>
            <a:pPr marL="914400" lvl="2" indent="0" eaLnBrk="1" hangingPunct="1">
              <a:buNone/>
            </a:pPr>
            <a:r>
              <a:rPr lang="th-TH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- แก้ไขปัญหา โดยใช้แผนปฏิบัติงานสาธารณสุขประจำปี  </a:t>
            </a:r>
          </a:p>
          <a:p>
            <a:pPr eaLnBrk="1" hangingPunct="1"/>
            <a:r>
              <a:rPr lang="th-TH" alt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ระดับตำบลใช้กระบวนการประชาคม</a:t>
            </a:r>
          </a:p>
          <a:p>
            <a:pPr marL="0" indent="0" eaLnBrk="1" hangingPunct="1">
              <a:buNone/>
            </a:pPr>
            <a:r>
              <a:rPr lang="th-TH" alt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alt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- แก้ไขปัญหา โดยใช้แผนปฏิบัติงานในกองทุนหลักประกันสุขภาพตำบล  </a:t>
            </a:r>
          </a:p>
          <a:p>
            <a:pPr lvl="1" eaLnBrk="1" hangingPunct="1"/>
            <a:endParaRPr lang="th-TH" altLang="th-TH" sz="2400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67268" name="สี่เหลี่ยมผืนผ้า 12"/>
          <p:cNvSpPr>
            <a:spLocks noChangeArrowheads="1"/>
          </p:cNvSpPr>
          <p:nvPr/>
        </p:nvSpPr>
        <p:spPr bwMode="auto">
          <a:xfrm>
            <a:off x="2414587" y="1268760"/>
            <a:ext cx="4071938" cy="523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9pPr>
          </a:lstStyle>
          <a:p>
            <a:pPr algn="ctr" eaLnBrk="1" hangingPunct="1"/>
            <a:r>
              <a:rPr lang="th-TH" altLang="th-TH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การให้ความสำคัญกับประชากร</a:t>
            </a: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1584645" y="365638"/>
            <a:ext cx="6292107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h-TH" sz="4400" b="1" dirty="0">
                <a:latin typeface="TH SarabunPSK" pitchFamily="34" charset="-34"/>
                <a:ea typeface="Times New Roman" panose="02020603050405020304" pitchFamily="18" charset="0"/>
                <a:cs typeface="TH SarabunPSK" pitchFamily="34" charset="-34"/>
              </a:rPr>
              <a:t>หมวดที่ </a:t>
            </a:r>
            <a:r>
              <a:rPr lang="en-US" sz="4400" b="1" dirty="0">
                <a:latin typeface="TH SarabunPSK" pitchFamily="34" charset="-34"/>
                <a:ea typeface="Times New Roman" panose="02020603050405020304" pitchFamily="18" charset="0"/>
                <a:cs typeface="TH SarabunPSK" pitchFamily="34" charset="-34"/>
              </a:rPr>
              <a:t>2 </a:t>
            </a:r>
            <a:r>
              <a:rPr lang="th-TH" sz="4400" b="1" dirty="0">
                <a:latin typeface="TH SarabunPSK" pitchFamily="34" charset="-34"/>
                <a:ea typeface="Times New Roman" panose="02020603050405020304" pitchFamily="18" charset="0"/>
                <a:cs typeface="TH SarabunPSK" pitchFamily="34" charset="-34"/>
              </a:rPr>
              <a:t>ประสานงานดี ภาคีมีส่วนร่วม</a:t>
            </a:r>
            <a:endParaRPr lang="th-TH" sz="4400" dirty="0"/>
          </a:p>
        </p:txBody>
      </p:sp>
      <p:pic>
        <p:nvPicPr>
          <p:cNvPr id="8" name="รูปภาพ 7" descr="C:\Users\KJR62\Desktop\รูปติดดาว\รร. ผู้สูงอายุ ต. จันดุม_๑๙๑๑๒๒_000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581128"/>
            <a:ext cx="2880320" cy="2088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รูปภาพ 8" descr="C:\Users\KJR62\Desktop\รูปติดดาว\ป้องกันพยาธิใบไม้ 21662_๑๙๑๑๒๒_002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581128"/>
            <a:ext cx="2305685" cy="20882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37419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5" name="ตัวยึดเนื้อหา 10"/>
          <p:cNvSpPr>
            <a:spLocks noGrp="1" noChangeArrowheads="1"/>
          </p:cNvSpPr>
          <p:nvPr>
            <p:ph/>
          </p:nvPr>
        </p:nvSpPr>
        <p:spPr>
          <a:xfrm>
            <a:off x="1385888" y="1916113"/>
            <a:ext cx="7729537" cy="3625850"/>
          </a:xfrm>
        </p:spPr>
        <p:txBody>
          <a:bodyPr/>
          <a:lstStyle/>
          <a:p>
            <a:pPr eaLnBrk="1" hangingPunct="1"/>
            <a:r>
              <a:rPr lang="th-TH" altLang="th-TH" b="1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การประสานงานภายในเครือข่าย</a:t>
            </a:r>
          </a:p>
          <a:p>
            <a:pPr eaLnBrk="1" hangingPunct="1"/>
            <a:r>
              <a:rPr lang="th-TH" altLang="th-TH" b="1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การประสานงานภายนอกและภาคีเครือข่าย</a:t>
            </a:r>
          </a:p>
          <a:p>
            <a:pPr lvl="1" eaLnBrk="1" hangingPunct="1"/>
            <a:endParaRPr lang="th-TH" altLang="th-TH" b="1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69316" name="สี่เหลี่ยมผืนผ้า 12"/>
          <p:cNvSpPr>
            <a:spLocks noChangeArrowheads="1"/>
          </p:cNvSpPr>
          <p:nvPr/>
        </p:nvSpPr>
        <p:spPr bwMode="auto">
          <a:xfrm>
            <a:off x="2428875" y="1143000"/>
            <a:ext cx="4071938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9pPr>
          </a:lstStyle>
          <a:p>
            <a:pPr algn="ctr" eaLnBrk="1" hangingPunct="1"/>
            <a:r>
              <a:rPr lang="th-TH" altLang="th-TH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การให้ความสำคัญกับประชากร</a:t>
            </a: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1385888" y="233551"/>
            <a:ext cx="649848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h-TH" sz="4400" b="1" dirty="0">
                <a:latin typeface="TH SarabunPSK" pitchFamily="34" charset="-34"/>
                <a:ea typeface="Times New Roman" panose="02020603050405020304" pitchFamily="18" charset="0"/>
                <a:cs typeface="TH SarabunPSK" pitchFamily="34" charset="-34"/>
              </a:rPr>
              <a:t>หมวดที่ </a:t>
            </a:r>
            <a:r>
              <a:rPr lang="en-US" sz="4400" b="1" dirty="0">
                <a:latin typeface="TH SarabunPSK" pitchFamily="34" charset="-34"/>
                <a:ea typeface="Times New Roman" panose="02020603050405020304" pitchFamily="18" charset="0"/>
                <a:cs typeface="TH SarabunPSK" pitchFamily="34" charset="-34"/>
              </a:rPr>
              <a:t>2 </a:t>
            </a:r>
            <a:r>
              <a:rPr lang="th-TH" sz="4400" b="1" dirty="0">
                <a:latin typeface="TH SarabunPSK" pitchFamily="34" charset="-34"/>
                <a:ea typeface="Times New Roman" panose="02020603050405020304" pitchFamily="18" charset="0"/>
                <a:cs typeface="TH SarabunPSK" pitchFamily="34" charset="-34"/>
              </a:rPr>
              <a:t>ประสานงานดี ภาคีมีส่วนร่วม</a:t>
            </a:r>
            <a:endParaRPr lang="th-TH" sz="4400" dirty="0"/>
          </a:p>
        </p:txBody>
      </p:sp>
      <p:pic>
        <p:nvPicPr>
          <p:cNvPr id="9" name="Picture 13" descr="C:\Users\Pachan\Desktop\33676319_1813624422030748_5161862154994843648_n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6172" y="3377492"/>
            <a:ext cx="2154641" cy="2385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14" descr="C:\Users\Pachan\Desktop\33505453_1813624445364079_8571199029826813952_n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423780"/>
            <a:ext cx="1739869" cy="23387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5" descr="C:\Users\Pachan\Desktop\33491834_1813624485364075_2138880854275915776_n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02661" y="3380527"/>
            <a:ext cx="1958201" cy="23819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6" descr="C:\Users\Pachan\Desktop\33342379_1813624408697416_2373109326714765312_n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68241" y="3406187"/>
            <a:ext cx="1856197" cy="2356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969446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3" name="ตัวยึดเนื้อหา 10"/>
          <p:cNvSpPr>
            <a:spLocks noGrp="1" noChangeArrowheads="1"/>
          </p:cNvSpPr>
          <p:nvPr>
            <p:ph/>
          </p:nvPr>
        </p:nvSpPr>
        <p:spPr>
          <a:xfrm>
            <a:off x="467544" y="1293465"/>
            <a:ext cx="8229600" cy="3983038"/>
          </a:xfrm>
        </p:spPr>
        <p:txBody>
          <a:bodyPr/>
          <a:lstStyle/>
          <a:p>
            <a:pPr algn="ctr" eaLnBrk="1" hangingPunct="1"/>
            <a:endParaRPr lang="th-TH" altLang="th-TH" sz="2800" b="1" dirty="0" smtClean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 eaLnBrk="1" hangingPunct="1"/>
            <a:r>
              <a:rPr lang="th-TH" alt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บทบาทภาคีเครือข่ายมีส่วนร่วมในการดำเนินงานพัฒนางานและสถานบริการ</a:t>
            </a:r>
          </a:p>
          <a:p>
            <a:pPr algn="ctr" eaLnBrk="1" hangingPunct="1"/>
            <a:endParaRPr lang="th-TH" altLang="th-TH" sz="2800" b="1" dirty="0" smtClean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 eaLnBrk="1" hangingPunct="1"/>
            <a:endParaRPr lang="th-TH" altLang="th-TH" sz="2800" b="1" dirty="0" smtClean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lvl="1" eaLnBrk="1" hangingPunct="1"/>
            <a:endParaRPr lang="th-TH" altLang="th-TH" b="1" dirty="0" smtClean="0"/>
          </a:p>
        </p:txBody>
      </p:sp>
      <p:sp>
        <p:nvSpPr>
          <p:cNvPr id="271364" name="สี่เหลี่ยมผืนผ้า 12"/>
          <p:cNvSpPr>
            <a:spLocks noChangeArrowheads="1"/>
          </p:cNvSpPr>
          <p:nvPr/>
        </p:nvSpPr>
        <p:spPr bwMode="auto">
          <a:xfrm>
            <a:off x="2428875" y="1143000"/>
            <a:ext cx="4071938" cy="523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9pPr>
          </a:lstStyle>
          <a:p>
            <a:pPr algn="ctr" eaLnBrk="1" hangingPunct="1"/>
            <a:r>
              <a:rPr lang="th-TH" altLang="th-TH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การให้ความสำคัญกับประชากร</a:t>
            </a: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1331640" y="307370"/>
            <a:ext cx="6624736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h-TH" sz="4400" b="1" dirty="0">
                <a:latin typeface="TH SarabunPSK" pitchFamily="34" charset="-34"/>
                <a:ea typeface="Times New Roman" panose="02020603050405020304" pitchFamily="18" charset="0"/>
                <a:cs typeface="TH SarabunPSK" pitchFamily="34" charset="-34"/>
              </a:rPr>
              <a:t>หมวดที่ </a:t>
            </a:r>
            <a:r>
              <a:rPr lang="en-US" sz="4400" b="1" dirty="0">
                <a:latin typeface="TH SarabunPSK" pitchFamily="34" charset="-34"/>
                <a:ea typeface="Times New Roman" panose="02020603050405020304" pitchFamily="18" charset="0"/>
                <a:cs typeface="TH SarabunPSK" pitchFamily="34" charset="-34"/>
              </a:rPr>
              <a:t>2 </a:t>
            </a:r>
            <a:r>
              <a:rPr lang="th-TH" sz="4400" b="1" dirty="0">
                <a:latin typeface="TH SarabunPSK" pitchFamily="34" charset="-34"/>
                <a:ea typeface="Times New Roman" panose="02020603050405020304" pitchFamily="18" charset="0"/>
                <a:cs typeface="TH SarabunPSK" pitchFamily="34" charset="-34"/>
              </a:rPr>
              <a:t>ประสานงานดี ภาคีมีส่วนร่วม</a:t>
            </a:r>
            <a:endParaRPr lang="th-TH" sz="4400" dirty="0"/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58" y="2683094"/>
            <a:ext cx="2616538" cy="2545619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384" y="2683094"/>
            <a:ext cx="2592880" cy="2545619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683094"/>
            <a:ext cx="2456851" cy="2545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4904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spcBef>
                <a:spcPct val="50000"/>
              </a:spcBef>
            </a:pPr>
            <a:endParaRPr lang="th-TH" sz="60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graphicFrame>
        <p:nvGraphicFramePr>
          <p:cNvPr id="4" name="ไดอะแกรม 3"/>
          <p:cNvGraphicFramePr/>
          <p:nvPr>
            <p:extLst>
              <p:ext uri="{D42A27DB-BD31-4B8C-83A1-F6EECF244321}">
                <p14:modId xmlns:p14="http://schemas.microsoft.com/office/powerpoint/2010/main" val="2766656685"/>
              </p:ext>
            </p:extLst>
          </p:nvPr>
        </p:nvGraphicFramePr>
        <p:xfrm>
          <a:off x="0" y="260648"/>
          <a:ext cx="9144000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med">
    <p:strips dir="ld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เนื้อหา 1"/>
          <p:cNvSpPr>
            <a:spLocks noGrp="1"/>
          </p:cNvSpPr>
          <p:nvPr>
            <p:ph/>
          </p:nvPr>
        </p:nvSpPr>
        <p:spPr/>
        <p:txBody>
          <a:bodyPr/>
          <a:lstStyle/>
          <a:p>
            <a:pPr marL="0" indent="0">
              <a:buNone/>
            </a:pPr>
            <a:endParaRPr lang="th-TH" altLang="en-US" b="1" dirty="0" smtClean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0" indent="0">
              <a:buNone/>
            </a:pPr>
            <a:endParaRPr lang="th-TH" altLang="en-US" b="1" dirty="0" smtClean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0" indent="0">
              <a:buNone/>
            </a:pPr>
            <a:endParaRPr lang="th-TH" altLang="en-US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0" indent="0" algn="ctr">
              <a:buNone/>
            </a:pPr>
            <a:r>
              <a:rPr lang="th-TH" altLang="en-US" sz="54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หมวด</a:t>
            </a:r>
            <a:r>
              <a:rPr lang="th-TH" altLang="en-US" sz="5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ที่ 3 </a:t>
            </a:r>
            <a:r>
              <a:rPr lang="en-US" altLang="en-US" sz="5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: </a:t>
            </a:r>
            <a:r>
              <a:rPr lang="th-TH" altLang="en-US" sz="5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การมุ่งเน้นทรัพยากรบุคคล</a:t>
            </a:r>
          </a:p>
          <a:p>
            <a:pPr marL="0" indent="0">
              <a:buNone/>
            </a:pP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333235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เนื้อหา 1"/>
          <p:cNvSpPr>
            <a:spLocks noGrp="1"/>
          </p:cNvSpPr>
          <p:nvPr>
            <p:ph/>
          </p:nvPr>
        </p:nvSpPr>
        <p:spPr>
          <a:xfrm>
            <a:off x="554954" y="274637"/>
            <a:ext cx="8229600" cy="5851525"/>
          </a:xfrm>
        </p:spPr>
        <p:txBody>
          <a:bodyPr/>
          <a:lstStyle/>
          <a:p>
            <a:pPr marL="0" indent="0" algn="ctr">
              <a:buNone/>
            </a:pPr>
            <a:r>
              <a:rPr lang="th-TH" altLang="en-US" sz="4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หมวดที่ 3 </a:t>
            </a:r>
            <a:r>
              <a:rPr lang="en-US" altLang="en-US" sz="4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: </a:t>
            </a:r>
            <a:r>
              <a:rPr lang="th-TH" altLang="en-US" sz="4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การมุ่งเน้นทรัพยากรบุคคล</a:t>
            </a:r>
          </a:p>
          <a:p>
            <a:pPr marL="0" indent="0" algn="ctr">
              <a:buNone/>
            </a:pPr>
            <a:r>
              <a:rPr lang="th-TH" altLang="th-TH" b="1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การจัด</a:t>
            </a:r>
            <a:r>
              <a:rPr lang="th-TH" altLang="th-TH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อัตรากำลังด้านสุขภาพ</a:t>
            </a:r>
          </a:p>
          <a:p>
            <a:pPr marL="0" indent="0">
              <a:buNone/>
            </a:pPr>
            <a:endParaRPr lang="th-TH" dirty="0"/>
          </a:p>
        </p:txBody>
      </p:sp>
      <p:graphicFrame>
        <p:nvGraphicFramePr>
          <p:cNvPr id="3" name="ตาราง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9750961"/>
              </p:ext>
            </p:extLst>
          </p:nvPr>
        </p:nvGraphicFramePr>
        <p:xfrm>
          <a:off x="827584" y="1772816"/>
          <a:ext cx="7128791" cy="494105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80205">
                  <a:extLst>
                    <a:ext uri="{9D8B030D-6E8A-4147-A177-3AD203B41FA5}">
                      <a16:colId xmlns:a16="http://schemas.microsoft.com/office/drawing/2014/main" val="89236528"/>
                    </a:ext>
                  </a:extLst>
                </a:gridCol>
                <a:gridCol w="1673093">
                  <a:extLst>
                    <a:ext uri="{9D8B030D-6E8A-4147-A177-3AD203B41FA5}">
                      <a16:colId xmlns:a16="http://schemas.microsoft.com/office/drawing/2014/main" val="3696247600"/>
                    </a:ext>
                  </a:extLst>
                </a:gridCol>
                <a:gridCol w="848006">
                  <a:extLst>
                    <a:ext uri="{9D8B030D-6E8A-4147-A177-3AD203B41FA5}">
                      <a16:colId xmlns:a16="http://schemas.microsoft.com/office/drawing/2014/main" val="2121548048"/>
                    </a:ext>
                  </a:extLst>
                </a:gridCol>
                <a:gridCol w="848006">
                  <a:extLst>
                    <a:ext uri="{9D8B030D-6E8A-4147-A177-3AD203B41FA5}">
                      <a16:colId xmlns:a16="http://schemas.microsoft.com/office/drawing/2014/main" val="2468732869"/>
                    </a:ext>
                  </a:extLst>
                </a:gridCol>
                <a:gridCol w="848006">
                  <a:extLst>
                    <a:ext uri="{9D8B030D-6E8A-4147-A177-3AD203B41FA5}">
                      <a16:colId xmlns:a16="http://schemas.microsoft.com/office/drawing/2014/main" val="199340152"/>
                    </a:ext>
                  </a:extLst>
                </a:gridCol>
                <a:gridCol w="2131475">
                  <a:extLst>
                    <a:ext uri="{9D8B030D-6E8A-4147-A177-3AD203B41FA5}">
                      <a16:colId xmlns:a16="http://schemas.microsoft.com/office/drawing/2014/main" val="1197856793"/>
                    </a:ext>
                  </a:extLst>
                </a:gridCol>
              </a:tblGrid>
              <a:tr h="5119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ลำดับ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1944" marR="6194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วิชาชีพ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1944" marR="6194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เกณฑ์ </a:t>
                      </a: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PCC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1944" marR="6194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ประจำ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1944" marR="6194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สนับสนุน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1944" marR="6194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หมายเหตุ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1944" marR="61944" marT="0" marB="0"/>
                </a:tc>
                <a:extLst>
                  <a:ext uri="{0D108BD9-81ED-4DB2-BD59-A6C34878D82A}">
                    <a16:rowId xmlns:a16="http://schemas.microsoft.com/office/drawing/2014/main" val="3783523153"/>
                  </a:ext>
                </a:extLst>
              </a:tr>
              <a:tr h="5972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1944" marR="6194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แพทย์เวชศาสตร์ครอบครัว 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1944" marR="6194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: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10,000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1944" marR="619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1944" marR="619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1944" marR="619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โรงพยาบาลพลับพลาชัย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1944" marR="61944" marT="0" marB="0" anchor="ctr"/>
                </a:tc>
                <a:extLst>
                  <a:ext uri="{0D108BD9-81ED-4DB2-BD59-A6C34878D82A}">
                    <a16:rowId xmlns:a16="http://schemas.microsoft.com/office/drawing/2014/main" val="2488065937"/>
                  </a:ext>
                </a:extLst>
              </a:tr>
              <a:tr h="3508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1944" marR="6194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ทันตแพทย์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1944" marR="6194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: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30,000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1944" marR="619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1944" marR="619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1944" marR="619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โรงพยาบาลพลับพลาชัย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1944" marR="61944" marT="0" marB="0" anchor="ctr"/>
                </a:tc>
                <a:extLst>
                  <a:ext uri="{0D108BD9-81ED-4DB2-BD59-A6C34878D82A}">
                    <a16:rowId xmlns:a16="http://schemas.microsoft.com/office/drawing/2014/main" val="2710085337"/>
                  </a:ext>
                </a:extLst>
              </a:tr>
              <a:tr h="37060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1944" marR="6194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80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เภสัชกร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1944" marR="6194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: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30,000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1944" marR="619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1944" marR="619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1944" marR="619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โรงพยาบาลพลับพลาชัย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1944" marR="61944" marT="0" marB="0" anchor="ctr"/>
                </a:tc>
                <a:extLst>
                  <a:ext uri="{0D108BD9-81ED-4DB2-BD59-A6C34878D82A}">
                    <a16:rowId xmlns:a16="http://schemas.microsoft.com/office/drawing/2014/main" val="3592909359"/>
                  </a:ext>
                </a:extLst>
              </a:tr>
              <a:tr h="3508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1944" marR="6194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80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เจ้าพนักงานเภสัชกรรม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1944" marR="6194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: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15,000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1944" marR="619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1944" marR="619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1944" marR="619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โรงพยาบาลพลับพลาชัย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1944" marR="61944" marT="0" marB="0" anchor="ctr"/>
                </a:tc>
                <a:extLst>
                  <a:ext uri="{0D108BD9-81ED-4DB2-BD59-A6C34878D82A}">
                    <a16:rowId xmlns:a16="http://schemas.microsoft.com/office/drawing/2014/main" val="700573565"/>
                  </a:ext>
                </a:extLst>
              </a:tr>
              <a:tr h="3508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1944" marR="6194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80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กายภาพบำบัด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1944" marR="6194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: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30,000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1944" marR="619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1944" marR="619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1944" marR="619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โรงพยาบาลพลับพลาชัย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1944" marR="61944" marT="0" marB="0" anchor="ctr"/>
                </a:tc>
                <a:extLst>
                  <a:ext uri="{0D108BD9-81ED-4DB2-BD59-A6C34878D82A}">
                    <a16:rowId xmlns:a16="http://schemas.microsoft.com/office/drawing/2014/main" val="3500000443"/>
                  </a:ext>
                </a:extLst>
              </a:tr>
              <a:tr h="7017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1944" marR="6194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80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พยาบาลวิชาชีพ/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80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พยาบาลเวชปฏิบัติ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1944" marR="619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: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2,500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1944" marR="619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lang="th-TH" sz="180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:</a:t>
                      </a: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682</a:t>
                      </a:r>
                      <a:r>
                        <a:rPr lang="th-TH" sz="180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1944" marR="619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1944" marR="619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1944" marR="61944" marT="0" marB="0" anchor="ctr"/>
                </a:tc>
                <a:extLst>
                  <a:ext uri="{0D108BD9-81ED-4DB2-BD59-A6C34878D82A}">
                    <a16:rowId xmlns:a16="http://schemas.microsoft.com/office/drawing/2014/main" val="3942374376"/>
                  </a:ext>
                </a:extLst>
              </a:tr>
              <a:tr h="2986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1944" marR="6194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80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ทันตาภิบาล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1944" marR="619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: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10,000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1944" marR="619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1944" marR="619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1944" marR="619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1944" marR="61944" marT="0" marB="0" anchor="ctr"/>
                </a:tc>
                <a:extLst>
                  <a:ext uri="{0D108BD9-81ED-4DB2-BD59-A6C34878D82A}">
                    <a16:rowId xmlns:a16="http://schemas.microsoft.com/office/drawing/2014/main" val="1551947979"/>
                  </a:ext>
                </a:extLst>
              </a:tr>
              <a:tr h="4266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1944" marR="6194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80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จพ.สาธารณสุข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1944" marR="619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: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2,500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1944" marR="619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lang="th-TH" sz="180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:</a:t>
                      </a: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1,364</a:t>
                      </a:r>
                      <a:r>
                        <a:rPr lang="th-TH" sz="180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1944" marR="619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1944" marR="619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1944" marR="61944" marT="0" marB="0" anchor="ctr"/>
                </a:tc>
                <a:extLst>
                  <a:ext uri="{0D108BD9-81ED-4DB2-BD59-A6C34878D82A}">
                    <a16:rowId xmlns:a16="http://schemas.microsoft.com/office/drawing/2014/main" val="529868523"/>
                  </a:ext>
                </a:extLst>
              </a:tr>
              <a:tr h="7017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1944" marR="6194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80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แพทย์แผนไทย/ผู้ช่วยแพทย์แผนไทย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1944" marR="619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: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10,000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1944" marR="619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1944" marR="619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1944" marR="619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1944" marR="61944" marT="0" marB="0" anchor="ctr"/>
                </a:tc>
                <a:extLst>
                  <a:ext uri="{0D108BD9-81ED-4DB2-BD59-A6C34878D82A}">
                    <a16:rowId xmlns:a16="http://schemas.microsoft.com/office/drawing/2014/main" val="325423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47818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7" name="สี่เหลี่ยมผืนผ้า 12"/>
          <p:cNvSpPr>
            <a:spLocks noChangeArrowheads="1"/>
          </p:cNvSpPr>
          <p:nvPr/>
        </p:nvSpPr>
        <p:spPr bwMode="auto">
          <a:xfrm>
            <a:off x="2332175" y="1074180"/>
            <a:ext cx="4071938" cy="523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9pPr>
          </a:lstStyle>
          <a:p>
            <a:pPr algn="ctr" eaLnBrk="1" hangingPunct="1"/>
            <a:r>
              <a:rPr lang="th-TH" altLang="th-TH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การให้ความสำคัญกับบุคลากร</a:t>
            </a:r>
          </a:p>
        </p:txBody>
      </p:sp>
      <p:sp>
        <p:nvSpPr>
          <p:cNvPr id="277513" name="ตัวยึดเนื้อหา 10"/>
          <p:cNvSpPr>
            <a:spLocks noGrp="1" noChangeArrowheads="1"/>
          </p:cNvSpPr>
          <p:nvPr>
            <p:ph/>
          </p:nvPr>
        </p:nvSpPr>
        <p:spPr>
          <a:xfrm>
            <a:off x="914400" y="1790700"/>
            <a:ext cx="8229600" cy="5651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th-TH" altLang="zh-CN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การสร้างความผาสุกและความพึงพอใจแก่บุคลากร</a:t>
            </a: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1405352" y="251014"/>
            <a:ext cx="6118984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th-TH" altLang="en-US" sz="4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หมวดที่ 3 </a:t>
            </a:r>
            <a:r>
              <a:rPr lang="en-US" altLang="en-US" sz="4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altLang="en-US" sz="4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การมุ่งเน้นทรัพยากรบุคคล</a:t>
            </a:r>
          </a:p>
        </p:txBody>
      </p:sp>
      <p:pic>
        <p:nvPicPr>
          <p:cNvPr id="12" name="รูปภาพ 11" descr="C:\Users\KJR62\Desktop\รูปติดดาว\2472019_๑๙๑๑๒๒_002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175" y="3869529"/>
            <a:ext cx="3528391" cy="216024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สี่เหลี่ยมผืนผ้า 3"/>
          <p:cNvSpPr/>
          <p:nvPr/>
        </p:nvSpPr>
        <p:spPr>
          <a:xfrm>
            <a:off x="439863" y="2512525"/>
            <a:ext cx="69127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dirty="0" smtClean="0">
                <a:ea typeface="Times New Roman" panose="02020603050405020304" pitchFamily="18" charset="0"/>
                <a:cs typeface="TH SarabunPSK" panose="020B0500040200020003" pitchFamily="34" charset="-34"/>
              </a:rPr>
              <a:t>- จัด</a:t>
            </a:r>
            <a:r>
              <a:rPr lang="th-TH" sz="2400" dirty="0">
                <a:ea typeface="Times New Roman" panose="02020603050405020304" pitchFamily="18" charset="0"/>
                <a:cs typeface="TH SarabunPSK" panose="020B0500040200020003" pitchFamily="34" charset="-34"/>
              </a:rPr>
              <a:t>กิจกรรมเสริมความสุขและเสริมแรงจูงใจในเทศกาล</a:t>
            </a:r>
            <a:r>
              <a:rPr lang="th-TH" sz="2400" dirty="0" err="1">
                <a:ea typeface="Times New Roman" panose="02020603050405020304" pitchFamily="18" charset="0"/>
                <a:cs typeface="TH SarabunPSK" panose="020B0500040200020003" pitchFamily="34" charset="-34"/>
              </a:rPr>
              <a:t>ต่างๆ</a:t>
            </a:r>
            <a:r>
              <a:rPr lang="th-TH" sz="2400" dirty="0">
                <a:ea typeface="Times New Roman" panose="02020603050405020304" pitchFamily="18" charset="0"/>
                <a:cs typeface="TH SarabunPSK" panose="020B0500040200020003" pitchFamily="34" charset="-34"/>
              </a:rPr>
              <a:t> ของ รพ.</a:t>
            </a:r>
            <a:r>
              <a:rPr lang="th-TH" sz="2400" dirty="0" smtClean="0">
                <a:ea typeface="Times New Roman" panose="02020603050405020304" pitchFamily="18" charset="0"/>
                <a:cs typeface="TH SarabunPSK" panose="020B0500040200020003" pitchFamily="34" charset="-34"/>
              </a:rPr>
              <a:t>สต.</a:t>
            </a:r>
          </a:p>
          <a:p>
            <a:r>
              <a:rPr lang="th-TH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- ส่งเสริม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ให้พัฒนางานประจำและเผยแพร่ผลงาน</a:t>
            </a:r>
            <a:endParaRPr lang="en-US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400" dirty="0"/>
          </a:p>
        </p:txBody>
      </p:sp>
    </p:spTree>
    <p:extLst>
      <p:ext uri="{BB962C8B-B14F-4D97-AF65-F5344CB8AC3E}">
        <p14:creationId xmlns:p14="http://schemas.microsoft.com/office/powerpoint/2010/main" val="22113013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5" name="ตัวยึดเนื้อหา 10"/>
          <p:cNvSpPr>
            <a:spLocks noGrp="1" noChangeArrowheads="1"/>
          </p:cNvSpPr>
          <p:nvPr>
            <p:ph/>
          </p:nvPr>
        </p:nvSpPr>
        <p:spPr>
          <a:xfrm>
            <a:off x="3071813" y="4257675"/>
            <a:ext cx="11033125" cy="4525963"/>
          </a:xfrm>
        </p:spPr>
        <p:txBody>
          <a:bodyPr/>
          <a:lstStyle/>
          <a:p>
            <a:pPr eaLnBrk="1" hangingPunct="1"/>
            <a:endParaRPr lang="th-TH" altLang="th-TH" b="1" smtClean="0"/>
          </a:p>
          <a:p>
            <a:pPr lvl="1" eaLnBrk="1" hangingPunct="1"/>
            <a:endParaRPr lang="th-TH" altLang="th-TH" b="1" smtClean="0"/>
          </a:p>
        </p:txBody>
      </p:sp>
      <p:sp>
        <p:nvSpPr>
          <p:cNvPr id="279556" name="สี่เหลี่ยมผืนผ้า 12"/>
          <p:cNvSpPr>
            <a:spLocks noChangeArrowheads="1"/>
          </p:cNvSpPr>
          <p:nvPr/>
        </p:nvSpPr>
        <p:spPr bwMode="auto">
          <a:xfrm>
            <a:off x="520700" y="1450975"/>
            <a:ext cx="8102600" cy="169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marL="342900" indent="-34290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IrisUPC" panose="020B0604020202020204" pitchFamily="34" charset="-34"/>
              </a:defRPr>
            </a:lvl9pPr>
          </a:lstStyle>
          <a:p>
            <a:pPr lvl="1" eaLnBrk="1" hangingPunct="1"/>
            <a:r>
              <a:rPr lang="th-TH" alt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การเสริมพลังประชาชนและครอบครัวให้มีศักยภาพในการดูแลสุขภาพตนเอง   (</a:t>
            </a:r>
            <a:r>
              <a:rPr lang="en-US" alt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Self care</a:t>
            </a:r>
            <a:r>
              <a:rPr lang="en-US" alt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</a:p>
          <a:p>
            <a:pPr lvl="1"/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-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บุคลากรมีการถ่ายทอดความรู้ด้านสุขภาพตามหลัก 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3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 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 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ทั้ง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ภายในสถานบริการและในชุมชนเพื่อให้ประชาชนนำไปดูแลครอบครัวและตนเองได้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lvl="1" eaLnBrk="1" hangingPunct="1"/>
            <a:endParaRPr lang="en-US" altLang="th-TH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79561" name="รูปภาพ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94" b="2448"/>
          <a:stretch>
            <a:fillRect/>
          </a:stretch>
        </p:blipFill>
        <p:spPr bwMode="auto">
          <a:xfrm>
            <a:off x="273050" y="3636343"/>
            <a:ext cx="2798763" cy="239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สี่เหลี่ยมผืนผ้า 1"/>
          <p:cNvSpPr/>
          <p:nvPr/>
        </p:nvSpPr>
        <p:spPr>
          <a:xfrm>
            <a:off x="2012228" y="398463"/>
            <a:ext cx="6017994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th-TH" altLang="en-US" sz="4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หมวดที่ 3 </a:t>
            </a:r>
            <a:r>
              <a:rPr lang="en-US" altLang="en-US" sz="4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: </a:t>
            </a:r>
            <a:r>
              <a:rPr lang="th-TH" altLang="en-US" sz="4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การมุ่งเน้นทรัพยากรบุคคล</a:t>
            </a:r>
          </a:p>
        </p:txBody>
      </p:sp>
      <p:pic>
        <p:nvPicPr>
          <p:cNvPr id="11" name="รูปภาพ 10" descr="C:\Users\KJR62\Desktop\รูปติดดาว\ให้ความรู้พยาธิใบไม้ รร.แพงพวย_๑๙๑๑๒๒_000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593" y="3636343"/>
            <a:ext cx="2313305" cy="2341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รูปภาพ 11" descr="C:\Users\KJR62\Desktop\รูปติดดาว\ให้ความรู้ป้องกันโรคเรื้อรัง 28562_๑๙๑๑๒๒_002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636343"/>
            <a:ext cx="2353310" cy="23415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44451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เนื้อหา 1"/>
          <p:cNvSpPr>
            <a:spLocks noGrp="1"/>
          </p:cNvSpPr>
          <p:nvPr>
            <p:ph/>
          </p:nvPr>
        </p:nvSpPr>
        <p:spPr>
          <a:xfrm>
            <a:off x="395536" y="274638"/>
            <a:ext cx="8568952" cy="5851525"/>
          </a:xfrm>
        </p:spPr>
        <p:txBody>
          <a:bodyPr/>
          <a:lstStyle/>
          <a:p>
            <a:pPr marL="0" indent="0" algn="ctr">
              <a:buNone/>
            </a:pPr>
            <a:endParaRPr lang="th-TH" altLang="en-US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 algn="ctr">
              <a:buNone/>
            </a:pPr>
            <a:endParaRPr lang="th-TH" alt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 algn="ctr">
              <a:buNone/>
            </a:pPr>
            <a:endParaRPr lang="th-TH" altLang="en-US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 algn="ctr">
              <a:buNone/>
            </a:pPr>
            <a:r>
              <a:rPr lang="th-TH" alt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หมวด</a:t>
            </a:r>
            <a:r>
              <a:rPr lang="th-TH" alt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ที่ 4 .บริการดี </a:t>
            </a:r>
            <a:endParaRPr lang="th-TH" altLang="en-US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 algn="ctr">
              <a:buNone/>
            </a:pPr>
            <a:r>
              <a:rPr lang="th-TH" altLang="en-US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</a:t>
            </a:r>
            <a:r>
              <a:rPr lang="th-TH" altLang="en-US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จัด</a:t>
            </a:r>
            <a:r>
              <a:rPr lang="th-TH" alt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ระบบบริการครอบคลุมประเภทและประชาชนทุกกลุ่มวัย</a:t>
            </a:r>
          </a:p>
          <a:p>
            <a:pPr marL="0" indent="0">
              <a:buNone/>
            </a:pP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1970026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755576" y="280865"/>
            <a:ext cx="716227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altLang="en-US" sz="4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หมวดที่ 4 .บริการดี </a:t>
            </a:r>
            <a:endParaRPr lang="th-TH" alt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th-TH" altLang="en-US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การจัด</a:t>
            </a:r>
            <a:r>
              <a:rPr lang="th-TH" alt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ระบบบริการครอบคลุมประเภทและประชาชนทุกกลุ่มวัย</a:t>
            </a:r>
          </a:p>
          <a:p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มี</a:t>
            </a:r>
            <a:r>
              <a:rPr lang="th-TH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การจัด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รูปแบบการดูแลผู้สูงอายุที่มีภาวะพึ่งพิง ผู้ป่วยติดเตียง ผู้พิการ </a:t>
            </a:r>
            <a:endParaRPr lang="th-TH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ควบคุมโรคระบาด การคุ้มครอง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ผู้บริโภค </a:t>
            </a:r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8" name="Picture 4" descr="C:\Users\KJR62\Desktop\รูปติดดาว\ให้ความรู้พยาธิใบไม้ รร.แพงพวย_๑๙๑๑๒๒_0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91" y="4581128"/>
            <a:ext cx="2927340" cy="21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C:\Users\KJR62\Desktop\รูปติดดาว\พ่นหมอกควัน ม.15 18662_๑๙๑๑๒๕_00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558" y="4581128"/>
            <a:ext cx="2606185" cy="21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/>
          <p:cNvPicPr>
            <a:picLocks noGrp="1" noChangeAspect="1" noChangeArrowheads="1"/>
          </p:cNvPicPr>
          <p:nvPr>
            <p:ph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35370" y="4560150"/>
            <a:ext cx="2929118" cy="229473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2527634"/>
            <a:ext cx="3995034" cy="1981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485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5400" b="1" dirty="0" smtClean="0">
                <a:latin typeface="TH SarabunPSK" pitchFamily="34" charset="-34"/>
                <a:cs typeface="TH SarabunPSK" pitchFamily="34" charset="-34"/>
              </a:rPr>
              <a:t>ผลงานที่น่าภูมิใจ</a:t>
            </a:r>
            <a:endParaRPr lang="th-TH" sz="5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179512" y="1600200"/>
            <a:ext cx="8856984" cy="4525963"/>
          </a:xfrm>
        </p:spPr>
        <p:txBody>
          <a:bodyPr/>
          <a:lstStyle/>
          <a:p>
            <a:pPr marL="0" indent="0" algn="ctr">
              <a:buNone/>
            </a:pPr>
            <a:r>
              <a:rPr lang="th-TH" sz="3600" dirty="0" smtClean="0">
                <a:latin typeface="TH SarabunIT๙" pitchFamily="34" charset="-34"/>
                <a:cs typeface="TH SarabunIT๙" pitchFamily="34" charset="-34"/>
              </a:rPr>
              <a:t>การเสริมสร้างวัคซีนใจในชุมชน สู่ความรอบรู้ด้านสุขภาพจิต </a:t>
            </a:r>
          </a:p>
          <a:p>
            <a:pPr marL="0" indent="0" algn="ctr">
              <a:buNone/>
            </a:pPr>
            <a:r>
              <a:rPr lang="th-TH" sz="3600" dirty="0" smtClean="0">
                <a:latin typeface="TH SarabunIT๙" pitchFamily="34" charset="-34"/>
                <a:cs typeface="TH SarabunIT๙" pitchFamily="34" charset="-34"/>
              </a:rPr>
              <a:t>เพื่อประชาชนมีสุขภาพจิตดี และเฝ้าระวังการฆ่าตัวตาย ในเขตรับผิดชอบโรงพยาบาลส่งเสริมสุขภาพตำบลบ้านโคกเจริญ</a:t>
            </a:r>
          </a:p>
          <a:p>
            <a:pPr marL="0" indent="0" algn="ctr">
              <a:buNone/>
            </a:pPr>
            <a:r>
              <a:rPr lang="th-TH" sz="3600" dirty="0" smtClean="0">
                <a:latin typeface="TH SarabunIT๙" pitchFamily="34" charset="-34"/>
                <a:cs typeface="TH SarabunIT๙" pitchFamily="34" charset="-34"/>
              </a:rPr>
              <a:t>ตำบลจันดุม  อำเภอพลับพลาชัย  จังหวัดบุรีรัมย์</a:t>
            </a:r>
            <a:endParaRPr lang="en-US" sz="3600" dirty="0">
              <a:latin typeface="TH SarabunIT๙" pitchFamily="34" charset="-34"/>
              <a:cs typeface="TH SarabunIT๙" pitchFamily="34" charset="-34"/>
            </a:endParaRPr>
          </a:p>
        </p:txBody>
      </p:sp>
    </p:spTree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ความเป็นมา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107504" y="1600200"/>
            <a:ext cx="8712968" cy="4525963"/>
          </a:xfrm>
        </p:spPr>
        <p:txBody>
          <a:bodyPr/>
          <a:lstStyle/>
          <a:p>
            <a:pPr algn="thaiDist">
              <a:buFontTx/>
              <a:buChar char="-"/>
            </a:pPr>
            <a:r>
              <a:rPr lang="th-TH" sz="28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ปี 2563 </a:t>
            </a:r>
            <a:r>
              <a:rPr lang="th-TH" sz="2800" dirty="0" smtClean="0">
                <a:latin typeface="TH SarabunIT๙" pitchFamily="34" charset="-34"/>
                <a:cs typeface="TH SarabunIT๙" pitchFamily="34" charset="-34"/>
              </a:rPr>
              <a:t>เกิด</a:t>
            </a:r>
            <a:r>
              <a:rPr lang="th-TH" sz="2800" dirty="0">
                <a:latin typeface="TH SarabunIT๙" pitchFamily="34" charset="-34"/>
                <a:cs typeface="TH SarabunIT๙" pitchFamily="34" charset="-34"/>
              </a:rPr>
              <a:t>การแพร่ระบาดของโรคโควิด–</a:t>
            </a:r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19 ระลอกแรก เขต</a:t>
            </a:r>
            <a:r>
              <a:rPr lang="th-TH" sz="28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พื้นที่ รพ.สต.บ้านโคกเจริญ พบผู้ป่วยติดเชื้อโควิด-19 1 ราย ซึ่งเป็นรายแรกในเขตอำเภอพลับพลาชัย</a:t>
            </a:r>
          </a:p>
          <a:p>
            <a:pPr algn="thaiDist">
              <a:buFontTx/>
              <a:buChar char="-"/>
            </a:pPr>
            <a:r>
              <a:rPr lang="th-TH" sz="28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ปี 2564 เกิดการแพร่ระบาดระลอกสอง พบผู้ป่วยโควิด-19 ในพื้นที่ 33 ราย</a:t>
            </a:r>
          </a:p>
          <a:p>
            <a:pPr algn="thaiDist">
              <a:buFontTx/>
              <a:buChar char="-"/>
            </a:pPr>
            <a:r>
              <a:rPr lang="th-TH" sz="28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ปี 2565 พบผู้ป่วยโควิด-19 ในพื้นที่ 285 ราย</a:t>
            </a:r>
          </a:p>
          <a:p>
            <a:pPr marL="0" indent="0" algn="thaiDist">
              <a:buNone/>
            </a:pPr>
            <a:endParaRPr lang="th-TH" sz="28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thaiDist">
              <a:buNone/>
            </a:pPr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endParaRPr lang="th-TH" sz="2800" dirty="0">
              <a:latin typeface="TH SarabunIT๙" pitchFamily="34" charset="-34"/>
              <a:cs typeface="TH SarabunIT๙" pitchFamily="34" charset="-34"/>
            </a:endParaRPr>
          </a:p>
        </p:txBody>
      </p:sp>
    </p:spTree>
  </p:cSld>
  <p:clrMapOvr>
    <a:masterClrMapping/>
  </p:clrMapOvr>
  <p:transition spd="med">
    <p:strips dir="ld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 smtClean="0"/>
              <a:t>ผลกระทบในชุมชน</a:t>
            </a:r>
            <a:endParaRPr lang="th-TH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thaiDist">
              <a:buNone/>
            </a:pPr>
            <a:r>
              <a:rPr lang="th-TH" sz="2800" dirty="0" smtClean="0">
                <a:latin typeface="TH SarabunIT๙" pitchFamily="34" charset="-34"/>
                <a:cs typeface="TH SarabunIT๙" pitchFamily="34" charset="-34"/>
              </a:rPr>
              <a:t>	</a:t>
            </a:r>
            <a:r>
              <a:rPr lang="th-TH" sz="28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จากการแพร่ระบาดโรคโควิด-19 ทำให้มีผู้ป่วยเพิ่มมากขึ้นเตียงนอนรับการรักษาในโรงพยาบาลไม่เพียงพอ จังหวัดบุรีรัมย์จึงมีนโยบายให้ประชาชนที่ติดเชื้อกลับมารักษาที่บ้านเกิด และได้มี</a:t>
            </a:r>
            <a:r>
              <a:rPr lang="th-TH" sz="2800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การจัด</a:t>
            </a:r>
            <a:r>
              <a:rPr lang="th-TH" sz="28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สถานที่พักผู้ป่วยตามชุมชน</a:t>
            </a:r>
          </a:p>
          <a:p>
            <a:pPr marL="0" indent="0" algn="thaiDist">
              <a:buNone/>
            </a:pPr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28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จากเหตุการณ์ดังกล่าว พบว่าประชาชนในชุมชนได้รับผลกระทบทางด้านจิตใจ เกิดความรู้สึกไม่ปลอดภัย เครียด วิตกกังวล หวาดระแวงกัน รังเกียจกัน </a:t>
            </a:r>
            <a:endParaRPr lang="th-TH" sz="2800" dirty="0">
              <a:latin typeface="TH SarabunIT๙" pitchFamily="34" charset="-34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68157141"/>
      </p:ext>
    </p:extLst>
  </p:cSld>
  <p:clrMapOvr>
    <a:masterClrMapping/>
  </p:clrMapOvr>
  <p:transition spd="med">
    <p:strips dir="ld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75793" y="44624"/>
            <a:ext cx="8229600" cy="796950"/>
          </a:xfrm>
        </p:spPr>
        <p:txBody>
          <a:bodyPr/>
          <a:lstStyle/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บทบาทเจ้าหน้าที่สาธารณสุข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539552" y="692696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th-TH" dirty="0" smtClean="0"/>
              <a:t>	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จากผลกระทบที่เกิดขึ้นในชุมชน เจ้าหน้าที่สาธารณสุขจึงนำกระบวนการ “การเสริมสร้างวัคซีนใจด้วย 4 สร้าง 2 ใช้ อำเภอพลับพลาชัย”</a:t>
            </a:r>
          </a:p>
          <a:p>
            <a:pPr marL="0" indent="0">
              <a:buNone/>
            </a:pP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ซึ่งประกอบด้วย</a:t>
            </a:r>
          </a:p>
          <a:p>
            <a:pPr>
              <a:buFontTx/>
              <a:buChar char="-"/>
            </a:pP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การสร้างชมชนให้รู้สึกปลอดภัย (ส)</a:t>
            </a:r>
          </a:p>
          <a:p>
            <a:pPr>
              <a:buFontTx/>
              <a:buChar char="-"/>
            </a:pP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สร้างความรู้สึกสงบ (ส)</a:t>
            </a:r>
          </a:p>
          <a:p>
            <a:pPr>
              <a:buFontTx/>
              <a:buChar char="-"/>
            </a:pP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สร้างความหวัง (ส)</a:t>
            </a:r>
          </a:p>
          <a:p>
            <a:pPr>
              <a:buFontTx/>
              <a:buChar char="-"/>
            </a:pP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สร้างความเข้าใจให้โอกาส (ส)</a:t>
            </a:r>
          </a:p>
          <a:p>
            <a:pPr>
              <a:buFontTx/>
              <a:buChar char="-"/>
            </a:pP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ใช้ศักยภาพในชุมชน (ช)</a:t>
            </a:r>
          </a:p>
          <a:p>
            <a:pPr>
              <a:buFontTx/>
              <a:buChar char="-"/>
            </a:pP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ใช้สายสัมพันธ์ของคนในชุมชน (ช)</a:t>
            </a:r>
            <a:endParaRPr lang="th-TH" dirty="0"/>
          </a:p>
        </p:txBody>
      </p:sp>
    </p:spTree>
  </p:cSld>
  <p:clrMapOvr>
    <a:masterClrMapping/>
  </p:clrMapOvr>
  <p:transition spd="med">
    <p:strips dir="l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6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ความเป็นมา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23528" y="1600200"/>
            <a:ext cx="8363272" cy="4525963"/>
          </a:xfrm>
        </p:spPr>
        <p:txBody>
          <a:bodyPr/>
          <a:lstStyle/>
          <a:p>
            <a:pPr>
              <a:buNone/>
            </a:pPr>
            <a:r>
              <a:rPr lang="th-TH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		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สถานีอนามัยบ้านโคกเจริญ เริ่มก่อสร้างเมื่อ พ.ศ. 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2537 กรรมสิทธิ์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ที่ดินจากคหบดีใน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หมู่บ้านบริจาค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มีเนื้อที่ 2 ไร่ 1 งาน 59 ตารางวา </a:t>
            </a:r>
            <a:endParaRPr lang="th-TH" b="1" dirty="0" smtClean="0">
              <a:latin typeface="TH SarabunPSK" pitchFamily="34" charset="-34"/>
              <a:cs typeface="TH SarabunPSK" pitchFamily="34" charset="-34"/>
            </a:endParaRPr>
          </a:p>
          <a:p>
            <a:pPr>
              <a:buNone/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	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และปี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พ.ศ. 2554 ได้ยกระดับเป็นโรงพยาบาลส่งเสริมสุขภาพตำบลบ้านโคกเจริญ 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เพื่อให้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บริการที่ครอบคลุมแก่ประชาชนในพื้นที่มากยิ่งขึ้น </a:t>
            </a:r>
          </a:p>
          <a:p>
            <a:pPr>
              <a:buNone/>
            </a:pPr>
            <a:endParaRPr lang="th-TH" dirty="0"/>
          </a:p>
        </p:txBody>
      </p:sp>
      <p:pic>
        <p:nvPicPr>
          <p:cNvPr id="6" name="รูปภาพ 5" descr="H:\DCIM\104_FUJI\DSCF415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3978442"/>
            <a:ext cx="3459108" cy="2330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3978442"/>
            <a:ext cx="3312368" cy="218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KJR62\Desktop\รูปติดดาว\เตรียมงาน รพ.สต.ติดดาว บ้านโคกเจริ_๑๙๑๑๒๒_006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043" y="3978442"/>
            <a:ext cx="3432381" cy="231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KJR62\Desktop\รูปติดดาว\เตรียมงาน รพ.สต.ติดดาว บ้านโคกเจริ_๑๙๑๑๒๒_006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534" y="3978442"/>
            <a:ext cx="3631465" cy="2330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strips dir="ld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กระบวนการทำงาน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thaiDist">
              <a:spcAft>
                <a:spcPts val="0"/>
              </a:spcAft>
              <a:buNone/>
              <a:tabLst>
                <a:tab pos="685800" algn="l"/>
              </a:tabLst>
            </a:pPr>
            <a:r>
              <a:rPr lang="th-TH" b="1" dirty="0" smtClean="0">
                <a:latin typeface="TH SarabunPSK" panose="020B0500040200020003" pitchFamily="34" charset="-34"/>
                <a:ea typeface="Times New Roman"/>
                <a:cs typeface="TH SarabunPSK" panose="020B0500040200020003" pitchFamily="34" charset="-34"/>
              </a:rPr>
              <a:t>1.ทบทวนชุมชนโดยการมีส่วนร่วมของชุมชน </a:t>
            </a:r>
          </a:p>
          <a:p>
            <a:pPr marL="0" indent="0" algn="thaiDist">
              <a:spcAft>
                <a:spcPts val="0"/>
              </a:spcAft>
              <a:buNone/>
              <a:tabLst>
                <a:tab pos="685800" algn="l"/>
              </a:tabLst>
            </a:pPr>
            <a:r>
              <a:rPr lang="th-TH" dirty="0" smtClean="0">
                <a:effectLst/>
                <a:latin typeface="TH SarabunPSK" panose="020B0500040200020003" pitchFamily="34" charset="-34"/>
                <a:ea typeface="Times New Roman"/>
                <a:cs typeface="TH SarabunPSK" panose="020B0500040200020003" pitchFamily="34" charset="-34"/>
              </a:rPr>
              <a:t>โรคโควิด-19 ทำให้เกิดปัญหาสุขภาพจิตอย่างไร ในแกนนำ 120 คน</a:t>
            </a:r>
          </a:p>
          <a:p>
            <a:pPr marL="0" indent="0" algn="thaiDist">
              <a:spcAft>
                <a:spcPts val="0"/>
              </a:spcAft>
              <a:buNone/>
              <a:tabLst>
                <a:tab pos="685800" algn="l"/>
              </a:tabLst>
            </a:pPr>
            <a:endParaRPr lang="en-US" dirty="0">
              <a:effectLst/>
              <a:latin typeface="TH SarabunPSK" panose="020B0500040200020003" pitchFamily="34" charset="-34"/>
              <a:ea typeface="Times New Roman"/>
              <a:cs typeface="TH SarabunPSK" panose="020B0500040200020003" pitchFamily="34" charset="-34"/>
            </a:endParaRPr>
          </a:p>
        </p:txBody>
      </p:sp>
      <p:graphicFrame>
        <p:nvGraphicFramePr>
          <p:cNvPr id="4" name="ตาราง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850270"/>
              </p:ext>
            </p:extLst>
          </p:nvPr>
        </p:nvGraphicFramePr>
        <p:xfrm>
          <a:off x="899592" y="3212976"/>
          <a:ext cx="7488832" cy="259080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3744416">
                  <a:extLst>
                    <a:ext uri="{9D8B030D-6E8A-4147-A177-3AD203B41FA5}">
                      <a16:colId xmlns:a16="http://schemas.microsoft.com/office/drawing/2014/main" val="3057471412"/>
                    </a:ext>
                  </a:extLst>
                </a:gridCol>
                <a:gridCol w="3744416">
                  <a:extLst>
                    <a:ext uri="{9D8B030D-6E8A-4147-A177-3AD203B41FA5}">
                      <a16:colId xmlns:a16="http://schemas.microsoft.com/office/drawing/2014/main" val="2197814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th-TH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ทำให้รู้สึกไม่ปลอดภัย</a:t>
                      </a:r>
                      <a:endParaRPr lang="th-TH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 เกิดความเครียด</a:t>
                      </a:r>
                      <a:endParaRPr lang="th-TH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93877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 ความวิตกกังวล</a:t>
                      </a:r>
                      <a:endParaRPr lang="th-TH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 รู้สึกท้อแท้เหนื่อยล้า</a:t>
                      </a:r>
                      <a:endParaRPr lang="th-TH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22012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 หมดหวัง/ท้อแท้ขาดรายได้</a:t>
                      </a:r>
                      <a:endParaRPr lang="th-TH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6. เกิดปัญหาในชุมชนหวาดระแวงกัน</a:t>
                      </a:r>
                      <a:endParaRPr lang="th-TH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61963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7. มีอคติ รังเกียจตีตรา</a:t>
                      </a:r>
                      <a:endParaRPr lang="th-TH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8. ดื่มสุรา สารเสพติด</a:t>
                      </a:r>
                      <a:endParaRPr lang="th-TH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39182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9.ซึมเศร้า</a:t>
                      </a:r>
                      <a:endParaRPr lang="th-TH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10. เสี่ยงฆ่าตัวตาย</a:t>
                      </a:r>
                      <a:endParaRPr lang="th-TH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40867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>
    <p:strips dir="ld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กระบวนการทำงาน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h-TH" dirty="0" smtClean="0"/>
              <a:t>ผลจากการทบทวนชุมชน พบว่า</a:t>
            </a:r>
          </a:p>
          <a:p>
            <a:pPr>
              <a:buFontTx/>
              <a:buChar char="-"/>
            </a:pPr>
            <a:r>
              <a:rPr lang="th-TH" sz="28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การระบาดของโรคโควิด-19 ส่งผลกระทบต่อคนในชุมชนคือ เกิดความเครียด</a:t>
            </a:r>
          </a:p>
          <a:p>
            <a:pPr marL="0" indent="0">
              <a:buNone/>
            </a:pPr>
            <a:r>
              <a:rPr lang="th-TH" sz="28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    วิตกกังวล ร้อยละ 90.10</a:t>
            </a:r>
          </a:p>
          <a:p>
            <a:pPr>
              <a:buFontTx/>
              <a:buChar char="-"/>
            </a:pPr>
            <a:r>
              <a:rPr lang="th-TH" sz="28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การระบาดของโรคโควิด-19 ในชุมชนส่งผลต่อการกลัวว่าตนเองจะติดเชื้อและเสียชีวิต ร้อยละ 98.15</a:t>
            </a:r>
          </a:p>
          <a:p>
            <a:pPr>
              <a:buFontTx/>
              <a:buChar char="-"/>
            </a:pPr>
            <a:r>
              <a:rPr lang="th-TH" sz="28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เมื่อมีการระบาดในชุมชนสิ่งที่กลัวมากที่สุด คือ กลัวติดเชื้อและตาย ร้อยละ 96.15</a:t>
            </a:r>
          </a:p>
          <a:p>
            <a:pPr>
              <a:buFontTx/>
              <a:buChar char="-"/>
            </a:pPr>
            <a:r>
              <a:rPr lang="th-TH" sz="28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สาเหตุการระบาดของโรคโควิด-19 ในชุมชนมาจาก ไม่ปฏิบัติตามมาตรการทางสังคม และปกปิดข้อมูล ร้อยละ 100</a:t>
            </a:r>
            <a:endParaRPr lang="th-TH" sz="2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49780948"/>
      </p:ext>
    </p:extLst>
  </p:cSld>
  <p:clrMapOvr>
    <a:masterClrMapping/>
  </p:clrMapOvr>
  <p:transition spd="med">
    <p:strips dir="ld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กระบวนการทำงาน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251520" y="1600200"/>
            <a:ext cx="8712968" cy="4525963"/>
          </a:xfrm>
        </p:spPr>
        <p:txBody>
          <a:bodyPr/>
          <a:lstStyle/>
          <a:p>
            <a:pPr marL="0" indent="0" algn="thaiDist">
              <a:buNone/>
            </a:pPr>
            <a:r>
              <a:rPr lang="th-TH" dirty="0"/>
              <a:t>ผลจากการทบทวน</a:t>
            </a:r>
            <a:r>
              <a:rPr lang="th-TH" dirty="0" smtClean="0"/>
              <a:t>ชุมชนตามหลักการ 4 สร้าง 2 ใช้ </a:t>
            </a:r>
          </a:p>
          <a:p>
            <a:pPr marL="0" indent="0" algn="thaiDist">
              <a:buNone/>
            </a:pPr>
            <a:r>
              <a:rPr lang="th-TH" dirty="0" smtClean="0"/>
              <a:t>แปรผล 28 คะแนน</a:t>
            </a:r>
            <a:r>
              <a:rPr lang="th-TH" sz="900" dirty="0" smtClean="0"/>
              <a:t>  </a:t>
            </a:r>
            <a:r>
              <a:rPr lang="th-TH" dirty="0" smtClean="0"/>
              <a:t>→ชุมชนของคุณมีวัคซีนใจในระดับต่ำชุมชนของคุณมีความสามารถในการเสริมสร้างวัคซีนใจ และจัดการกับวิกฤตได้บ้างแต่ยังมีหลายประเด็นที่ต้องพัฒนาให้ดีขึ้น</a:t>
            </a:r>
            <a:endParaRPr lang="th-TH" dirty="0"/>
          </a:p>
        </p:txBody>
      </p:sp>
    </p:spTree>
  </p:cSld>
  <p:clrMapOvr>
    <a:masterClrMapping/>
  </p:clrMapOvr>
  <p:transition spd="med">
    <p:strips dir="ld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กระบวนการทำงาน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618480" y="1268760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th-TH" dirty="0" smtClean="0">
                <a:latin typeface="TH SarabunIT๙" pitchFamily="34" charset="-34"/>
                <a:cs typeface="TH SarabunIT๙" pitchFamily="34" charset="-34"/>
              </a:rPr>
              <a:t>“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การเสริมสร้างวัคซีนใจด้วย 4 สร้าง 2 ใช้” ในชุมชน</a:t>
            </a:r>
          </a:p>
          <a:p>
            <a:pPr marL="0" indent="0" algn="ctr">
              <a:buNone/>
            </a:pPr>
            <a:endParaRPr lang="th-TH" dirty="0">
              <a:latin typeface="TH SarabunIT๙" pitchFamily="34" charset="-34"/>
              <a:cs typeface="TH SarabunIT๙" pitchFamily="34" charset="-34"/>
            </a:endParaRPr>
          </a:p>
        </p:txBody>
      </p:sp>
      <p:pic>
        <p:nvPicPr>
          <p:cNvPr id="2052" name="รูปภาพ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177" y="2766633"/>
            <a:ext cx="2016224" cy="1954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รูปภาพ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078" y="2770892"/>
            <a:ext cx="2088232" cy="1949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รูปภาพ 3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354" y="2766633"/>
            <a:ext cx="1879500" cy="1954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รูปภาพ 3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41" y="2767385"/>
            <a:ext cx="1800200" cy="195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1834" y="1884091"/>
            <a:ext cx="9066906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th-TH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1. </a:t>
            </a:r>
            <a:r>
              <a:rPr kumimoji="0" lang="th-TH" altLang="th-TH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สร้างความรู้สึกปลอดภัย (</a:t>
            </a:r>
            <a:r>
              <a:rPr kumimoji="0" lang="en-US" altLang="th-TH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Sefety</a:t>
            </a:r>
            <a:r>
              <a:rPr kumimoji="0" lang="th-TH" altLang="th-TH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) </a:t>
            </a:r>
            <a:r>
              <a:rPr kumimoji="0" lang="en-US" altLang="th-TH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sym typeface="Wingdings" panose="05000000000000000000" pitchFamily="2" charset="2"/>
              </a:rPr>
              <a:t></a:t>
            </a:r>
            <a:r>
              <a:rPr kumimoji="0" lang="th-TH" altLang="th-TH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ให้ความรู้และค้นหาปัญหาร่วมกันกับแกนนำและ อสม.</a:t>
            </a:r>
            <a:endParaRPr kumimoji="0" lang="en-US" altLang="th-TH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  <a:sym typeface="Wingdings" panose="05000000000000000000" pitchFamily="2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th-TH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  <a:sym typeface="Wingdings" panose="05000000000000000000" pitchFamily="2" charset="2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618480" y="1354981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h-TH"/>
          </a:p>
        </p:txBody>
      </p:sp>
    </p:spTree>
  </p:cSld>
  <p:clrMapOvr>
    <a:masterClrMapping/>
  </p:clrMapOvr>
  <p:transition spd="med">
    <p:strips dir="ld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th-TH" b="1" dirty="0">
                <a:latin typeface="TH SarabunPSK" pitchFamily="34" charset="-34"/>
                <a:cs typeface="TH SarabunPSK" pitchFamily="34" charset="-34"/>
              </a:rPr>
              <a:t>กระบวนการทำงาน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485543" y="1052736"/>
            <a:ext cx="8229600" cy="5073427"/>
          </a:xfrm>
        </p:spPr>
        <p:txBody>
          <a:bodyPr/>
          <a:lstStyle/>
          <a:p>
            <a:pPr algn="ctr">
              <a:buNone/>
            </a:pPr>
            <a:r>
              <a:rPr lang="th-TH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     </a:t>
            </a:r>
            <a:r>
              <a:rPr lang="th-TH" sz="2800" dirty="0">
                <a:latin typeface="TH SarabunIT๙" pitchFamily="34" charset="-34"/>
                <a:cs typeface="TH SarabunIT๙" pitchFamily="34" charset="-34"/>
              </a:rPr>
              <a:t>“</a:t>
            </a:r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การเสริมสร้างวัคซีนใจด้วย 4 สร้าง 2 ใช้” ใน</a:t>
            </a:r>
            <a:r>
              <a:rPr lang="th-TH" sz="28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ชุมชน</a:t>
            </a:r>
          </a:p>
          <a:p>
            <a:pPr algn="ctr">
              <a:buNone/>
            </a:pPr>
            <a:endParaRPr lang="th-TH" sz="2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buNone/>
            </a:pPr>
            <a:endParaRPr lang="th-TH" sz="2800" dirty="0">
              <a:latin typeface="TH SarabunIT๙" pitchFamily="34" charset="-34"/>
              <a:cs typeface="TH SarabunIT๙" pitchFamily="34" charset="-34"/>
            </a:endParaRPr>
          </a:p>
        </p:txBody>
      </p:sp>
      <p:pic>
        <p:nvPicPr>
          <p:cNvPr id="4" name="รูปภาพ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836" y="2780928"/>
            <a:ext cx="1795145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รูปภาพ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2852936"/>
            <a:ext cx="1879706" cy="20882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611560" y="1648271"/>
            <a:ext cx="891886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th-TH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2. </a:t>
            </a:r>
            <a:r>
              <a:rPr kumimoji="0" lang="th-TH" altLang="th-TH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สร้างความรู้สึกสงบ (</a:t>
            </a:r>
            <a:r>
              <a:rPr kumimoji="0" lang="en-US" altLang="th-TH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Clam</a:t>
            </a:r>
            <a:r>
              <a:rPr kumimoji="0" lang="th-TH" altLang="th-TH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) </a:t>
            </a:r>
            <a:r>
              <a:rPr kumimoji="0" lang="en-US" altLang="th-TH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sym typeface="Wingdings" panose="05000000000000000000" pitchFamily="2" charset="2"/>
              </a:rPr>
              <a:t></a:t>
            </a:r>
            <a:r>
              <a:rPr kumimoji="0" lang="th-TH" altLang="th-TH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แกนนำเคาะประตูบ้าน ประเมินสุขภาพจิต แจกแผ่นพับให้ความรู้</a:t>
            </a:r>
            <a:endParaRPr kumimoji="0" lang="en-US" altLang="th-TH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  <a:sym typeface="Wingdings" panose="05000000000000000000" pitchFamily="2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th-TH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  <a:sym typeface="Wingdings" panose="05000000000000000000" pitchFamily="2" charset="2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h-TH"/>
          </a:p>
        </p:txBody>
      </p:sp>
      <p:pic>
        <p:nvPicPr>
          <p:cNvPr id="8" name="รูปภาพ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2691720"/>
            <a:ext cx="1656015" cy="2321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รูปภาพ 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869" y="2722651"/>
            <a:ext cx="1680151" cy="2218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รูปภาพ 9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328" y="2772328"/>
            <a:ext cx="1452663" cy="2160239"/>
          </a:xfrm>
          <a:prstGeom prst="rect">
            <a:avLst/>
          </a:prstGeom>
        </p:spPr>
      </p:pic>
    </p:spTree>
  </p:cSld>
  <p:clrMapOvr>
    <a:masterClrMapping/>
  </p:clrMapOvr>
  <p:transition spd="med">
    <p:strips dir="ld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>
                <a:latin typeface="TH SarabunPSK" pitchFamily="34" charset="-34"/>
                <a:cs typeface="TH SarabunPSK" pitchFamily="34" charset="-34"/>
              </a:rPr>
              <a:t>กระบวนการทำงาน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th-TH" dirty="0">
                <a:latin typeface="TH SarabunIT๙" pitchFamily="34" charset="-34"/>
                <a:cs typeface="TH SarabunIT๙" pitchFamily="34" charset="-34"/>
              </a:rPr>
              <a:t>“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การเสริมสร้างวัคซีนใจด้วย 4 สร้าง 2 ใช้” ใน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ชุมชน</a:t>
            </a:r>
          </a:p>
          <a:p>
            <a:pPr marL="0" indent="0">
              <a:buNone/>
            </a:pPr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>
              <a:buNone/>
            </a:pPr>
            <a:endParaRPr lang="th-TH" dirty="0"/>
          </a:p>
        </p:txBody>
      </p:sp>
      <p:pic>
        <p:nvPicPr>
          <p:cNvPr id="4" name="รูปภาพ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075109"/>
            <a:ext cx="1959610" cy="20842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รูปภาพ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810" y="3022174"/>
            <a:ext cx="2088232" cy="21901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68693" y="2230758"/>
            <a:ext cx="884841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th-TH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3. </a:t>
            </a:r>
            <a:r>
              <a:rPr kumimoji="0" lang="th-TH" altLang="th-TH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สร้างความหวัง (</a:t>
            </a:r>
            <a:r>
              <a:rPr kumimoji="0" lang="en-US" altLang="th-TH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Hope</a:t>
            </a:r>
            <a:r>
              <a:rPr kumimoji="0" lang="th-TH" altLang="th-TH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) </a:t>
            </a:r>
            <a:r>
              <a:rPr kumimoji="0" lang="en-US" altLang="th-TH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sym typeface="Wingdings" panose="05000000000000000000" pitchFamily="2" charset="2"/>
              </a:rPr>
              <a:t></a:t>
            </a:r>
            <a:r>
              <a:rPr kumimoji="0" lang="th-TH" altLang="th-TH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แกนนำและ อสม.เยี่ยมบ้าน มอบถุงยังชีพ และเสริมสร้างกำลังใจผู้กักตัว</a:t>
            </a:r>
            <a:endParaRPr kumimoji="0" lang="en-US" altLang="th-TH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  <a:sym typeface="Wingdings" panose="05000000000000000000" pitchFamily="2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th-TH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  <a:sym typeface="Wingdings" panose="05000000000000000000" pitchFamily="2" charset="2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h-TH"/>
          </a:p>
        </p:txBody>
      </p:sp>
      <p:pic>
        <p:nvPicPr>
          <p:cNvPr id="8" name="รูปภาพ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905" y="3075109"/>
            <a:ext cx="1986512" cy="22423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รูปภาพ 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3042161"/>
            <a:ext cx="1927043" cy="2261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31793039"/>
      </p:ext>
    </p:extLst>
  </p:cSld>
  <p:clrMapOvr>
    <a:masterClrMapping/>
  </p:clrMapOvr>
  <p:transition spd="med">
    <p:strips dir="ld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>
                <a:latin typeface="TH SarabunPSK" pitchFamily="34" charset="-34"/>
                <a:cs typeface="TH SarabunPSK" pitchFamily="34" charset="-34"/>
              </a:rPr>
              <a:t>กระบวนการทำงาน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4525963"/>
          </a:xfrm>
        </p:spPr>
        <p:txBody>
          <a:bodyPr/>
          <a:lstStyle/>
          <a:p>
            <a:pPr marL="0" indent="0" algn="ctr">
              <a:buNone/>
            </a:pPr>
            <a:r>
              <a:rPr lang="th-TH" dirty="0">
                <a:latin typeface="TH SarabunIT๙" pitchFamily="34" charset="-34"/>
                <a:cs typeface="TH SarabunIT๙" pitchFamily="34" charset="-34"/>
              </a:rPr>
              <a:t>“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การเสริมสร้างวัคซีนใจด้วย 4 สร้าง 2 ใช้” ใน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ชุมชน</a:t>
            </a:r>
            <a:endParaRPr lang="en-US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>
              <a:buNone/>
            </a:pPr>
            <a:r>
              <a:rPr lang="en-US" sz="2000" dirty="0" smtClean="0"/>
              <a:t>4</a:t>
            </a:r>
            <a:r>
              <a:rPr lang="th-TH" sz="2000" dirty="0" smtClean="0"/>
              <a:t>.สร้าง</a:t>
            </a:r>
            <a:r>
              <a:rPr lang="th-TH" sz="2000" dirty="0"/>
              <a:t>ความเข้าใจให้โอกาส (</a:t>
            </a:r>
            <a:r>
              <a:rPr lang="en-US" sz="2000" dirty="0"/>
              <a:t>Care</a:t>
            </a:r>
            <a:r>
              <a:rPr lang="th-TH" sz="2000" dirty="0"/>
              <a:t>) </a:t>
            </a:r>
            <a:r>
              <a:rPr lang="en-US" sz="2000" dirty="0">
                <a:sym typeface="Wingdings" panose="05000000000000000000" pitchFamily="2" charset="2"/>
              </a:rPr>
              <a:t></a:t>
            </a:r>
            <a:r>
              <a:rPr lang="th-TH" sz="2000" dirty="0"/>
              <a:t> แกนนำและหน่วยงานที่</a:t>
            </a:r>
            <a:r>
              <a:rPr lang="th-TH" sz="2000" dirty="0" smtClean="0"/>
              <a:t>เกี่ยวข้อง</a:t>
            </a:r>
          </a:p>
          <a:p>
            <a:pPr marL="0" indent="0">
              <a:buNone/>
            </a:pPr>
            <a:r>
              <a:rPr lang="th-TH" sz="2000" dirty="0" smtClean="0"/>
              <a:t>ออก</a:t>
            </a:r>
            <a:r>
              <a:rPr lang="th-TH" sz="2000" dirty="0"/>
              <a:t>เยี่ยมบ้านแจกถุงยังชีพ และให้กำลังใจผู้กักตัวครบ และผู้สูงอายุติดบ้านติด</a:t>
            </a:r>
            <a:r>
              <a:rPr lang="th-TH" sz="2000" dirty="0" smtClean="0"/>
              <a:t>เตียง</a:t>
            </a:r>
          </a:p>
          <a:p>
            <a:pPr marL="0" indent="0">
              <a:buNone/>
            </a:pPr>
            <a:endParaRPr lang="en-US" sz="2000" dirty="0"/>
          </a:p>
          <a:p>
            <a:pPr marL="0" indent="0" algn="ctr">
              <a:buNone/>
            </a:pPr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>
              <a:buNone/>
            </a:pPr>
            <a:endParaRPr lang="th-TH" dirty="0"/>
          </a:p>
        </p:txBody>
      </p:sp>
      <p:pic>
        <p:nvPicPr>
          <p:cNvPr id="4" name="รูปภาพ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501008"/>
            <a:ext cx="1800200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รูปภาพ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3603481"/>
            <a:ext cx="1656184" cy="2099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รูปภาพ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844" y="3592686"/>
            <a:ext cx="1589405" cy="2120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รูปภาพ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109" y="3604292"/>
            <a:ext cx="1687830" cy="19849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43181508"/>
      </p:ext>
    </p:extLst>
  </p:cSld>
  <p:clrMapOvr>
    <a:masterClrMapping/>
  </p:clrMapOvr>
  <p:transition spd="med">
    <p:strips dir="ld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/>
              <a:t>ผลการดำเนินงาน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th-TH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>
              <a:buNone/>
            </a:pP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หลังจาก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ได้จัดทำกิจกรรม</a:t>
            </a:r>
            <a:r>
              <a:rPr lang="th-TH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ต่างๆ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ตามหลัก 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4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สร้าง 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2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ใช้ 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ทำให้เกิดภูมิคุ้มกัน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ทางใจให้กับคนในชุมชน ทั้งมิติทางจิตวิญญาณ เศรษฐกิจ และสังคม เครือข่ายชุมชนร่วมกันสร้างพลังในการอยู่ร่วมกันด้วยความมั่นคง 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ปลอดภัย</a:t>
            </a:r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97172127"/>
      </p:ext>
    </p:extLst>
  </p:cSld>
  <p:clrMapOvr>
    <a:masterClrMapping/>
  </p:clrMapOvr>
  <p:transition spd="med">
    <p:strips dir="ld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th-TH" altLang="en-US" sz="4400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 algn="ctr">
              <a:buNone/>
            </a:pPr>
            <a:r>
              <a:rPr lang="th-TH" altLang="en-US" sz="4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หมวด</a:t>
            </a:r>
            <a:r>
              <a:rPr lang="th-TH" altLang="en-US" sz="4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ที่ 5 </a:t>
            </a:r>
            <a:r>
              <a:rPr lang="th-TH" altLang="en-US" sz="4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ผลลัพธ์ </a:t>
            </a:r>
            <a:r>
              <a:rPr lang="en-US" altLang="en-US" sz="4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altLang="en-US" sz="4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ประชาชนสุขภาพดี</a:t>
            </a:r>
          </a:p>
          <a:p>
            <a:pPr marL="0" indent="0">
              <a:buNone/>
            </a:pP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196463321"/>
      </p:ext>
    </p:extLst>
  </p:cSld>
  <p:clrMapOvr>
    <a:masterClrMapping/>
  </p:clrMapOvr>
  <p:transition spd="med">
    <p:strips dir="ld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/>
          <a:lstStyle/>
          <a:p>
            <a:r>
              <a:rPr lang="th-TH" altLang="en-US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หมวดที่ 5 ผลลัพธ์ </a:t>
            </a:r>
            <a:r>
              <a:rPr lang="en-US" altLang="en-US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altLang="en-US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ประชาชนสุขภาพดี</a:t>
            </a:r>
            <a:r>
              <a:rPr lang="th-TH" alt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alt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800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ตัวชี้วัดที่เกี่ยวกับ </a:t>
            </a:r>
            <a:r>
              <a:rPr lang="en-US" sz="2800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OTOP</a:t>
            </a:r>
            <a:r>
              <a:rPr lang="th-TH" sz="2800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8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(จาก </a:t>
            </a:r>
            <a:r>
              <a:rPr lang="en-US" sz="2800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HDC)</a:t>
            </a:r>
            <a:endParaRPr lang="th-TH" sz="2800" dirty="0"/>
          </a:p>
        </p:txBody>
      </p:sp>
      <p:graphicFrame>
        <p:nvGraphicFramePr>
          <p:cNvPr id="4" name="ตัวแทนเนื้อหา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59061898"/>
              </p:ext>
            </p:extLst>
          </p:nvPr>
        </p:nvGraphicFramePr>
        <p:xfrm>
          <a:off x="395536" y="1628799"/>
          <a:ext cx="7920880" cy="43629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67791">
                  <a:extLst>
                    <a:ext uri="{9D8B030D-6E8A-4147-A177-3AD203B41FA5}">
                      <a16:colId xmlns:a16="http://schemas.microsoft.com/office/drawing/2014/main" val="3944325769"/>
                    </a:ext>
                  </a:extLst>
                </a:gridCol>
                <a:gridCol w="843528">
                  <a:extLst>
                    <a:ext uri="{9D8B030D-6E8A-4147-A177-3AD203B41FA5}">
                      <a16:colId xmlns:a16="http://schemas.microsoft.com/office/drawing/2014/main" val="808063562"/>
                    </a:ext>
                  </a:extLst>
                </a:gridCol>
                <a:gridCol w="1019062">
                  <a:extLst>
                    <a:ext uri="{9D8B030D-6E8A-4147-A177-3AD203B41FA5}">
                      <a16:colId xmlns:a16="http://schemas.microsoft.com/office/drawing/2014/main" val="3668910168"/>
                    </a:ext>
                  </a:extLst>
                </a:gridCol>
                <a:gridCol w="863844">
                  <a:extLst>
                    <a:ext uri="{9D8B030D-6E8A-4147-A177-3AD203B41FA5}">
                      <a16:colId xmlns:a16="http://schemas.microsoft.com/office/drawing/2014/main" val="2189919415"/>
                    </a:ext>
                  </a:extLst>
                </a:gridCol>
                <a:gridCol w="729757">
                  <a:extLst>
                    <a:ext uri="{9D8B030D-6E8A-4147-A177-3AD203B41FA5}">
                      <a16:colId xmlns:a16="http://schemas.microsoft.com/office/drawing/2014/main" val="1504468281"/>
                    </a:ext>
                  </a:extLst>
                </a:gridCol>
                <a:gridCol w="707004">
                  <a:extLst>
                    <a:ext uri="{9D8B030D-6E8A-4147-A177-3AD203B41FA5}">
                      <a16:colId xmlns:a16="http://schemas.microsoft.com/office/drawing/2014/main" val="796032412"/>
                    </a:ext>
                  </a:extLst>
                </a:gridCol>
                <a:gridCol w="789894">
                  <a:extLst>
                    <a:ext uri="{9D8B030D-6E8A-4147-A177-3AD203B41FA5}">
                      <a16:colId xmlns:a16="http://schemas.microsoft.com/office/drawing/2014/main" val="1728513818"/>
                    </a:ext>
                  </a:extLst>
                </a:gridCol>
              </a:tblGrid>
              <a:tr h="1752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ตัวชี้วัด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เป้าหมาย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ได้รับการตรวจ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ผลงาน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ร้อยละ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ผลการประเมิน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แนวทางแก้ไข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1698244"/>
                  </a:ext>
                </a:extLst>
              </a:tr>
              <a:tr h="4249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8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ตัวชี้วัดกระทรวง (จาก 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HDC</a:t>
                      </a:r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 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6529704"/>
                  </a:ext>
                </a:extLst>
              </a:tr>
              <a:tr h="12747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lang="th-TH" sz="180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.ร้อยละ 70 ผู้สูงอายุกลุ่มติดสังคมได้รับการคัดกรองภาวะซึมเศร้า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381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381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381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100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ผ่าน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3615454"/>
                  </a:ext>
                </a:extLst>
              </a:tr>
              <a:tr h="9105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th-TH" sz="180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.การคัดกรองผู้สูงอายุ 10 เรื่อง ซึมเศร้า </a:t>
                      </a: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Q 2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395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394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394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99.75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02388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9025453"/>
      </p:ext>
    </p:extLst>
  </p:cSld>
  <p:clrMapOvr>
    <a:masterClrMapping/>
  </p:clrMapOvr>
  <p:transition spd="med">
    <p:strips dir="l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725998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7200" b="1" spc="50" dirty="0">
                <a:ln w="11430"/>
                <a:solidFill>
                  <a:srgbClr val="FF0000"/>
                </a:solidFill>
                <a:effectLst>
                  <a:glow rad="101600">
                    <a:srgbClr val="FF0000"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TH SarabunPSK" pitchFamily="34" charset="-34"/>
                <a:cs typeface="TH SarabunPSK" pitchFamily="34" charset="-34"/>
              </a:rPr>
              <a:t>ข้อมูลทั่วไป</a:t>
            </a:r>
            <a:br>
              <a:rPr lang="th-TH" sz="7200" b="1" spc="50" dirty="0">
                <a:ln w="11430"/>
                <a:solidFill>
                  <a:srgbClr val="FF0000"/>
                </a:solidFill>
                <a:effectLst>
                  <a:glow rad="101600">
                    <a:srgbClr val="FF0000"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7200" b="1" spc="50" dirty="0" smtClean="0">
                <a:ln w="11430"/>
                <a:solidFill>
                  <a:srgbClr val="FF0000"/>
                </a:solidFill>
                <a:effectLst>
                  <a:glow rad="101600">
                    <a:srgbClr val="FF0000"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TH SarabunPSK" pitchFamily="34" charset="-34"/>
                <a:cs typeface="TH SarabunPSK" pitchFamily="34" charset="-34"/>
              </a:rPr>
              <a:t>ตำบลบ้านโคกเจริญ </a:t>
            </a:r>
            <a:br>
              <a:rPr lang="th-TH" sz="7200" b="1" spc="50" dirty="0" smtClean="0">
                <a:ln w="11430"/>
                <a:solidFill>
                  <a:srgbClr val="FF0000"/>
                </a:solidFill>
                <a:effectLst>
                  <a:glow rad="101600">
                    <a:srgbClr val="FF0000"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7200" b="1" spc="50" dirty="0" smtClean="0">
                <a:ln w="11430"/>
                <a:solidFill>
                  <a:srgbClr val="FF0000"/>
                </a:solidFill>
                <a:effectLst>
                  <a:glow rad="101600">
                    <a:srgbClr val="FF0000"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TH SarabunPSK" pitchFamily="34" charset="-34"/>
                <a:cs typeface="TH SarabunPSK" pitchFamily="34" charset="-34"/>
              </a:rPr>
              <a:t>อำเภอ</a:t>
            </a:r>
            <a:r>
              <a:rPr lang="th-TH" sz="7200" b="1" spc="50" dirty="0">
                <a:ln w="11430"/>
                <a:solidFill>
                  <a:srgbClr val="FF0000"/>
                </a:solidFill>
                <a:effectLst>
                  <a:glow rad="101600">
                    <a:srgbClr val="FF0000"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TH SarabunPSK" pitchFamily="34" charset="-34"/>
                <a:cs typeface="TH SarabunPSK" pitchFamily="34" charset="-34"/>
              </a:rPr>
              <a:t>พลับพลาชัย</a:t>
            </a:r>
          </a:p>
        </p:txBody>
      </p:sp>
    </p:spTree>
  </p:cSld>
  <p:clrMapOvr>
    <a:masterClrMapping/>
  </p:clrMapOvr>
  <p:transition spd="med">
    <p:strips dir="ld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altLang="en-US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หมวดที่ 5 ผลลัพธ์ </a:t>
            </a:r>
            <a:r>
              <a:rPr lang="en-US" altLang="en-US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altLang="en-US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ประชาชนสุขภาพ</a:t>
            </a:r>
            <a:r>
              <a:rPr lang="th-TH" altLang="en-US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ดี</a:t>
            </a:r>
            <a:br>
              <a:rPr lang="th-TH" altLang="en-US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8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ตัวชี้วัดกระทรวง (จาก </a:t>
            </a:r>
            <a:r>
              <a:rPr lang="en-US" sz="28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HDC</a:t>
            </a:r>
            <a:r>
              <a:rPr lang="th-TH" sz="28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th-TH" sz="28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4" name="ตัวแทนเนื้อหา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2344736"/>
              </p:ext>
            </p:extLst>
          </p:nvPr>
        </p:nvGraphicFramePr>
        <p:xfrm>
          <a:off x="107504" y="1556792"/>
          <a:ext cx="8856984" cy="44030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28392">
                  <a:extLst>
                    <a:ext uri="{9D8B030D-6E8A-4147-A177-3AD203B41FA5}">
                      <a16:colId xmlns:a16="http://schemas.microsoft.com/office/drawing/2014/main" val="1428135045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3457594713"/>
                    </a:ext>
                  </a:extLst>
                </a:gridCol>
                <a:gridCol w="1137787">
                  <a:extLst>
                    <a:ext uri="{9D8B030D-6E8A-4147-A177-3AD203B41FA5}">
                      <a16:colId xmlns:a16="http://schemas.microsoft.com/office/drawing/2014/main" val="1437982816"/>
                    </a:ext>
                  </a:extLst>
                </a:gridCol>
                <a:gridCol w="230365">
                  <a:extLst>
                    <a:ext uri="{9D8B030D-6E8A-4147-A177-3AD203B41FA5}">
                      <a16:colId xmlns:a16="http://schemas.microsoft.com/office/drawing/2014/main" val="3551781110"/>
                    </a:ext>
                  </a:extLst>
                </a:gridCol>
                <a:gridCol w="606538">
                  <a:extLst>
                    <a:ext uri="{9D8B030D-6E8A-4147-A177-3AD203B41FA5}">
                      <a16:colId xmlns:a16="http://schemas.microsoft.com/office/drawing/2014/main" val="3934759893"/>
                    </a:ext>
                  </a:extLst>
                </a:gridCol>
                <a:gridCol w="816001">
                  <a:extLst>
                    <a:ext uri="{9D8B030D-6E8A-4147-A177-3AD203B41FA5}">
                      <a16:colId xmlns:a16="http://schemas.microsoft.com/office/drawing/2014/main" val="1048015162"/>
                    </a:ext>
                  </a:extLst>
                </a:gridCol>
                <a:gridCol w="790559">
                  <a:extLst>
                    <a:ext uri="{9D8B030D-6E8A-4147-A177-3AD203B41FA5}">
                      <a16:colId xmlns:a16="http://schemas.microsoft.com/office/drawing/2014/main" val="1567925556"/>
                    </a:ext>
                  </a:extLst>
                </a:gridCol>
                <a:gridCol w="883246">
                  <a:extLst>
                    <a:ext uri="{9D8B030D-6E8A-4147-A177-3AD203B41FA5}">
                      <a16:colId xmlns:a16="http://schemas.microsoft.com/office/drawing/2014/main" val="259171698"/>
                    </a:ext>
                  </a:extLst>
                </a:gridCol>
              </a:tblGrid>
              <a:tr h="1046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ตัวชี้วัด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เป้าหมาย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ได้รับการตรวจ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ผลงาน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ร้อยละ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ผลการประเมิน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แนวทางแก้ไข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0731578"/>
                  </a:ext>
                </a:extLst>
              </a:tr>
              <a:tr h="2537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5268173"/>
                  </a:ext>
                </a:extLst>
              </a:tr>
              <a:tr h="9426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.ร้อยละของประชากรอายุ 35 ปี ขึ้นไปที่ได้รับการคัดกรองเบาหวาน (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&gt;</a:t>
                      </a:r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=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90</a:t>
                      </a:r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%)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657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559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80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559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85.08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ไม่ผ่าน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3662042"/>
                  </a:ext>
                </a:extLst>
              </a:tr>
              <a:tr h="9426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 ร้อยละหญิงตั้งครรภ์ที่ได้รับการดูแลก่อนคลอด </a:t>
                      </a:r>
                      <a:endParaRPr lang="en-US" sz="1800" dirty="0" smtClean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 </a:t>
                      </a:r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ครั้ง ตามเกณฑ์คุณภาพ (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&gt;</a:t>
                      </a:r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=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80</a:t>
                      </a:r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%)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ไม่ผ่าน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22801543"/>
                  </a:ext>
                </a:extLst>
              </a:tr>
              <a:tr h="11964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.ความครอบคลุมการได้รับวัคซีนแต่ละชนิดครบตามเกณฑ์ในเด็กอายุครบ 1 ปี  (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Full immunized</a:t>
                      </a:r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 (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&gt;</a:t>
                      </a:r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=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90</a:t>
                      </a:r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%)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85.71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ไม่ผ่าน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39993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5874676"/>
      </p:ext>
    </p:extLst>
  </p:cSld>
  <p:clrMapOvr>
    <a:masterClrMapping/>
  </p:clrMapOvr>
  <p:transition spd="med">
    <p:strips dir="ld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725998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9600" b="1" spc="50" dirty="0">
                <a:ln w="11430"/>
                <a:solidFill>
                  <a:srgbClr val="FF0000"/>
                </a:solidFill>
                <a:effectLst>
                  <a:glow rad="101600">
                    <a:srgbClr val="FF0000"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TH SarabunPSK" pitchFamily="34" charset="-34"/>
                <a:cs typeface="TH SarabunPSK" pitchFamily="34" charset="-34"/>
              </a:rPr>
              <a:t>ภาพกิจกรรม</a:t>
            </a:r>
          </a:p>
        </p:txBody>
      </p:sp>
    </p:spTree>
  </p:cSld>
  <p:clrMapOvr>
    <a:masterClrMapping/>
  </p:clrMapOvr>
  <p:transition spd="med">
    <p:strips dir="ld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5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กิจกรรมการออกหน่วยส่งเสริมสุขภาพ</a:t>
            </a:r>
          </a:p>
        </p:txBody>
      </p:sp>
      <p:pic>
        <p:nvPicPr>
          <p:cNvPr id="5122" name="Picture 2" descr="C:\Users\KJR62\Desktop\รูปติดดาว\114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268760"/>
            <a:ext cx="2664295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KJR62\Desktop\รูปติดดาว\เจาะเลือดประจำปี 63 (41162)_๑๙๑๑๒๒_00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268760"/>
            <a:ext cx="2592288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KJR62\Desktop\รูปติดดาว\ฉีดวัคซีนไข้หวัดใหญ่ 21662_๑๙๑๑๒๒_00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268760"/>
            <a:ext cx="2664296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KJR62\Desktop\รูปติดดาว\ตรวจสุขภาพ ผสอ.(4,13,17) 63_๑๙๑๑๒๕_001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3982216"/>
            <a:ext cx="2664295" cy="2707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KJR62\Desktop\รูปติดดาว\ป้องกันพยาธิใบไม้ 21662_๑๙๑๑๒๒_002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5" y="3982216"/>
            <a:ext cx="2592287" cy="2707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KJR62\Desktop\รูปติดดาว\ให้ความรู้ป้องกันโรคเรื้อรัง 28562_๑๙๑๑๒๒_002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509" y="3982216"/>
            <a:ext cx="2690949" cy="2707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strips dir="ld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5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กิจกรรมการอบรมปรับเปลี่ยนพฤติกรรม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626" y="1322994"/>
            <a:ext cx="2520280" cy="21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90827" y="1353541"/>
            <a:ext cx="2821334" cy="21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10713" y="1340768"/>
            <a:ext cx="2653775" cy="21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รูปภาพ 12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3771961"/>
            <a:ext cx="2520280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รูปภาพ 13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90827" y="3754884"/>
            <a:ext cx="2808312" cy="2554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รูปภาพ 14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10713" y="3754883"/>
            <a:ext cx="2653776" cy="2537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trips dir="ld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>
                <a:latin typeface="TH SarabunPSK" pitchFamily="34" charset="-34"/>
                <a:cs typeface="TH SarabunPSK" pitchFamily="34" charset="-34"/>
              </a:rPr>
              <a:t>กิจรรมอนามัยโรงเรียน</a:t>
            </a:r>
          </a:p>
        </p:txBody>
      </p:sp>
      <p:pic>
        <p:nvPicPr>
          <p:cNvPr id="6146" name="Picture 2" descr="C:\Users\KJR62\Desktop\รูปติดดาว\อนามัย รร. โคกเจริญ 20662_๑๙๑๑๒๒_00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484784"/>
            <a:ext cx="2971847" cy="21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KJR62\Desktop\รูปติดดาว\ให้ความรู้พยาธิใบไม้ รร. โคกเจริญ_๑๙๑๑๒๒_00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293096"/>
            <a:ext cx="2927340" cy="21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KJR62\Desktop\รูปติดดาว\ให้ความรู้พยาธิใบไม้ รร.แพงพวย_๑๙๑๑๒๒_00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484784"/>
            <a:ext cx="2927340" cy="21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KJR62\Desktop\รูปติดดาว\ให้ความรู้พยาธิใบไม้ รร.แพงพวย_๑๙๑๑๒๒_00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734" y="1484784"/>
            <a:ext cx="2927340" cy="21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KJR62\Desktop\รูปติดดาว\อนามัย รร. แพงพวย 19662_๑๙๑๑๒๕_009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293096"/>
            <a:ext cx="2927340" cy="21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KJR62\Desktop\รูปติดดาว\อนามัย รร. โคกเจริญ 20662_๑๙๑๑๒๕_003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293096"/>
            <a:ext cx="2929321" cy="21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strips dir="ld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>
                <a:latin typeface="TH SarabunPSK" pitchFamily="34" charset="-34"/>
                <a:cs typeface="TH SarabunPSK" pitchFamily="34" charset="-34"/>
              </a:rPr>
              <a:t>งาน</a:t>
            </a:r>
            <a:r>
              <a:rPr lang="th-TH" b="1" dirty="0" err="1">
                <a:latin typeface="TH SarabunPSK" pitchFamily="34" charset="-34"/>
                <a:cs typeface="TH SarabunPSK" pitchFamily="34" charset="-34"/>
              </a:rPr>
              <a:t>ทันต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สุขภาพ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448252"/>
            <a:ext cx="2971342" cy="2196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รูปภาพ 4" descr="C:\Users\Pachan\Desktop\งานและรูป นสค\2089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1540840"/>
            <a:ext cx="2736304" cy="20321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รูปภาพ 5" descr="C:\Users\Pachan\Desktop\งานและรูป นสค\2088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147401" y="4365104"/>
            <a:ext cx="2768415" cy="219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รูปภาพ 6" descr="C:\Users\Pachan\Desktop\งานและรูป นสค\2089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1540840"/>
            <a:ext cx="2736304" cy="20321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2" name="Picture 4" descr="C:\Users\KJR62\Desktop\รูปติดดาว\คัดกรอง ผสอ. 8,11,15(301062)_๑๙๑๑๒๕_001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365104"/>
            <a:ext cx="2736304" cy="21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KJR62\Desktop\รูปติดดาว\ตรวจสุขภาพ ผสอ.(4,13,17) 63_๑๙๑๑๒๕_001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574" y="4365104"/>
            <a:ext cx="2745914" cy="21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strips dir="ld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>
                <a:latin typeface="TH SarabunPSK" pitchFamily="34" charset="-34"/>
                <a:cs typeface="TH SarabunPSK" pitchFamily="34" charset="-34"/>
              </a:rPr>
              <a:t>เยี่ยมผู้สูงอายุผู้พิการ</a:t>
            </a:r>
          </a:p>
        </p:txBody>
      </p:sp>
      <p:pic>
        <p:nvPicPr>
          <p:cNvPr id="9218" name="Picture 2" descr="C:\Users\KJR62\Desktop\รูปติดดาว\1149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56792"/>
            <a:ext cx="2927339" cy="21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KJR62\Desktop\รูปติดดาว\1148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556792"/>
            <a:ext cx="2927340" cy="21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KJR62\Desktop\รูปติดดาว\2472019_๑๙๑๑๒๒_00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149080"/>
            <a:ext cx="2927340" cy="21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KJR62\Desktop\รูปติดดาว\ดูแลช่วยเหลือผู้สูงอายุภาวะพึ่งพิงม_0.15(พุธ 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570745"/>
            <a:ext cx="2592288" cy="21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KJR62\Desktop\รูปติดดาว\เยี่ยมผู้ป่วยผู้สูงอายุ ม.15_๑๙๑๑๒๕_001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185967"/>
            <a:ext cx="2927340" cy="215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C:\Users\KJR62\Desktop\รูปติดดาว\2472019_๑๙๑๑๒๒_002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4105" y="4240558"/>
            <a:ext cx="2588375" cy="2104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strips dir="ld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5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กิจกรรมการออกตรวจร้านค้าร้านชำ</a:t>
            </a:r>
          </a:p>
        </p:txBody>
      </p:sp>
      <p:pic>
        <p:nvPicPr>
          <p:cNvPr id="7" name="รูปภาพ 6" descr="C:\Users\Pachan\Desktop\รวมรูปภาพล่าสุด\20180129_09350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12776"/>
            <a:ext cx="2505715" cy="21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รูปภาพ 7" descr="C:\Users\Pachan\Desktop\รวมรูปภาพล่าสุด\20180129_09405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1412776"/>
            <a:ext cx="2451915" cy="21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 descr="C:\Users\KJR62\Desktop\รูปติดดาว\เตรียมงาน รพ.สต.ติดดาว บ้านโคกเจริ_๑๙๑๑๒๒_00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426424"/>
            <a:ext cx="2929321" cy="21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KJR62\Desktop\รูปติดดาว\เตรียมงาน รพ.สต.ติดดาว บ้านโคกเจริ_๑๙๑๑๒๒_004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834" y="4185328"/>
            <a:ext cx="2505714" cy="21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KJR62\Desktop\รูปติดดาว\เตรียมงาน รพ.สต.ติดดาว บ้านโคกเจริ_๑๙๑๑๒๕_003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816" y="4221088"/>
            <a:ext cx="2419939" cy="21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KJR62\Desktop\รูปติดดาว\เตรียมงาน รพ.สต.ติดดาว บ้านโคกเจริ_๑๙๑๑๒๕_003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159" y="4221088"/>
            <a:ext cx="2929321" cy="21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strips dir="ld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รูปภาพ 9" descr="F:\รูปตรวจไอโอดีน\DSCF467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1340768"/>
            <a:ext cx="2808312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5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กิจกรรมการสอนและตรวจหาไอโอดีน</a:t>
            </a:r>
          </a:p>
        </p:txBody>
      </p:sp>
      <p:pic>
        <p:nvPicPr>
          <p:cNvPr id="5" name="ตัวยึดเนื้อหา 4" descr="DSC0771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331640" y="3429000"/>
            <a:ext cx="3160185" cy="2322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รูปภาพ 5" descr="DSC077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85852" y="1214422"/>
            <a:ext cx="3144990" cy="2262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รูปภาพ 8" descr="F:\รูปตรวจไอโอดีน\DSCF467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3573016"/>
            <a:ext cx="2790495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>
    <p:strips dir="ld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5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เกษตรปลอดโรคผู้บริโภคปลอดภัย</a:t>
            </a:r>
          </a:p>
        </p:txBody>
      </p:sp>
      <p:pic>
        <p:nvPicPr>
          <p:cNvPr id="7" name="รูปภาพ 6" descr="DSC0607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786" y="1357298"/>
            <a:ext cx="3790327" cy="24110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รูปภาพ 7" descr="DSC0608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6314" y="1428736"/>
            <a:ext cx="3306316" cy="24797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รูปภาพ 4" descr="DSC0612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3429000"/>
            <a:ext cx="2659182" cy="1994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รูปภาพ 9" descr="C:\Users\USER\Desktop\รูป อสม\DSC0035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824" y="3284984"/>
            <a:ext cx="3096344" cy="2304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รูปภาพ 10" descr="C:\Users\Pachan\Desktop\รวมรูปภาพล่าสุด\20180124_09120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90213" y="3284984"/>
            <a:ext cx="3153787" cy="2304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strips dir="l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323850" y="260350"/>
            <a:ext cx="8658225" cy="6456363"/>
            <a:chOff x="204" y="164"/>
            <a:chExt cx="5454" cy="4067"/>
          </a:xfrm>
        </p:grpSpPr>
        <p:sp>
          <p:nvSpPr>
            <p:cNvPr id="2050" name="Text Box 20"/>
            <p:cNvSpPr txBox="1">
              <a:spLocks noChangeArrowheads="1"/>
            </p:cNvSpPr>
            <p:nvPr/>
          </p:nvSpPr>
          <p:spPr bwMode="auto">
            <a:xfrm>
              <a:off x="4039" y="2403"/>
              <a:ext cx="1619" cy="1828"/>
            </a:xfrm>
            <a:prstGeom prst="rect">
              <a:avLst/>
            </a:prstGeom>
            <a:solidFill>
              <a:srgbClr val="008000">
                <a:alpha val="50195"/>
              </a:srgbClr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th-TH" sz="3200" b="1">
                  <a:solidFill>
                    <a:srgbClr val="FFFF00"/>
                  </a:solidFill>
                  <a:cs typeface="Angsana New" pitchFamily="18" charset="-34"/>
                </a:rPr>
                <a:t>สัญลักษณ์</a:t>
              </a:r>
            </a:p>
            <a:p>
              <a:r>
                <a:rPr lang="th-TH" sz="3200" b="1">
                  <a:solidFill>
                    <a:srgbClr val="00FFFF"/>
                  </a:solidFill>
                  <a:cs typeface="Angsana New" pitchFamily="18" charset="-34"/>
                </a:rPr>
                <a:t>      	</a:t>
              </a:r>
              <a:r>
                <a:rPr lang="th-TH" sz="2400" b="1">
                  <a:solidFill>
                    <a:srgbClr val="00FFFF"/>
                  </a:solidFill>
                  <a:cs typeface="Angsana New" pitchFamily="18" charset="-34"/>
                </a:rPr>
                <a:t>เขตหมู่บ้าน</a:t>
              </a:r>
            </a:p>
            <a:p>
              <a:r>
                <a:rPr lang="th-TH" sz="2400" b="1">
                  <a:solidFill>
                    <a:srgbClr val="00FFFF"/>
                  </a:solidFill>
                  <a:cs typeface="Angsana New" pitchFamily="18" charset="-34"/>
                </a:rPr>
                <a:t>	ถนนเชื่อมหมู่บ้าน</a:t>
              </a:r>
            </a:p>
            <a:p>
              <a:r>
                <a:rPr lang="th-TH" sz="2400" b="1">
                  <a:solidFill>
                    <a:srgbClr val="00FFFF"/>
                  </a:solidFill>
                  <a:cs typeface="Angsana New" pitchFamily="18" charset="-34"/>
                </a:rPr>
                <a:t>	สำนักสงฆ์</a:t>
              </a:r>
            </a:p>
            <a:p>
              <a:r>
                <a:rPr lang="th-TH" sz="2400" b="1">
                  <a:solidFill>
                    <a:srgbClr val="00FFFF"/>
                  </a:solidFill>
                  <a:cs typeface="Angsana New" pitchFamily="18" charset="-34"/>
                </a:rPr>
                <a:t>	โรงเรียน</a:t>
              </a:r>
            </a:p>
            <a:p>
              <a:r>
                <a:rPr lang="th-TH" sz="2400" b="1">
                  <a:solidFill>
                    <a:srgbClr val="00FFFF"/>
                  </a:solidFill>
                  <a:cs typeface="Angsana New" pitchFamily="18" charset="-34"/>
                </a:rPr>
                <a:t>	อบต.</a:t>
              </a:r>
            </a:p>
            <a:p>
              <a:r>
                <a:rPr lang="th-TH" sz="2400" b="1">
                  <a:solidFill>
                    <a:srgbClr val="00FFFF"/>
                  </a:solidFill>
                  <a:cs typeface="Angsana New" pitchFamily="18" charset="-34"/>
                </a:rPr>
                <a:t>	สถานีอนามัย</a:t>
              </a:r>
              <a:endParaRPr lang="en-US" sz="2400" b="1">
                <a:solidFill>
                  <a:srgbClr val="00FFFF"/>
                </a:solidFill>
                <a:cs typeface="Angsana New" pitchFamily="18" charset="-34"/>
              </a:endParaRPr>
            </a:p>
          </p:txBody>
        </p:sp>
        <p:sp>
          <p:nvSpPr>
            <p:cNvPr id="2051" name="Line 21"/>
            <p:cNvSpPr>
              <a:spLocks noChangeShapeType="1"/>
            </p:cNvSpPr>
            <p:nvPr/>
          </p:nvSpPr>
          <p:spPr bwMode="auto">
            <a:xfrm>
              <a:off x="4179" y="2918"/>
              <a:ext cx="31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2052" name="Line 22"/>
            <p:cNvSpPr>
              <a:spLocks noChangeShapeType="1"/>
            </p:cNvSpPr>
            <p:nvPr/>
          </p:nvSpPr>
          <p:spPr bwMode="auto">
            <a:xfrm>
              <a:off x="4203" y="3174"/>
              <a:ext cx="318" cy="0"/>
            </a:xfrm>
            <a:prstGeom prst="line">
              <a:avLst/>
            </a:prstGeom>
            <a:noFill/>
            <a:ln w="38100">
              <a:solidFill>
                <a:srgbClr val="333333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2053" name="AutoShape 23"/>
            <p:cNvSpPr>
              <a:spLocks noChangeArrowheads="1"/>
            </p:cNvSpPr>
            <p:nvPr/>
          </p:nvSpPr>
          <p:spPr bwMode="auto">
            <a:xfrm>
              <a:off x="4316" y="3315"/>
              <a:ext cx="136" cy="136"/>
            </a:xfrm>
            <a:prstGeom prst="triangle">
              <a:avLst>
                <a:gd name="adj" fmla="val 50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th-TH"/>
            </a:p>
          </p:txBody>
        </p:sp>
        <p:sp>
          <p:nvSpPr>
            <p:cNvPr id="2054" name="AutoShape 24"/>
            <p:cNvSpPr>
              <a:spLocks noChangeArrowheads="1"/>
            </p:cNvSpPr>
            <p:nvPr/>
          </p:nvSpPr>
          <p:spPr bwMode="auto">
            <a:xfrm>
              <a:off x="4324" y="4020"/>
              <a:ext cx="136" cy="136"/>
            </a:xfrm>
            <a:prstGeom prst="plus">
              <a:avLst>
                <a:gd name="adj" fmla="val 25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th-TH"/>
            </a:p>
          </p:txBody>
        </p:sp>
        <p:grpSp>
          <p:nvGrpSpPr>
            <p:cNvPr id="3" name="Group 28"/>
            <p:cNvGrpSpPr>
              <a:grpSpLocks/>
            </p:cNvGrpSpPr>
            <p:nvPr/>
          </p:nvGrpSpPr>
          <p:grpSpPr bwMode="auto">
            <a:xfrm>
              <a:off x="4340" y="3505"/>
              <a:ext cx="136" cy="248"/>
              <a:chOff x="4340" y="3505"/>
              <a:chExt cx="136" cy="248"/>
            </a:xfrm>
          </p:grpSpPr>
          <p:sp>
            <p:nvSpPr>
              <p:cNvPr id="2061" name="Rectangle 25"/>
              <p:cNvSpPr>
                <a:spLocks noChangeArrowheads="1"/>
              </p:cNvSpPr>
              <p:nvPr/>
            </p:nvSpPr>
            <p:spPr bwMode="auto">
              <a:xfrm>
                <a:off x="4340" y="3505"/>
                <a:ext cx="136" cy="91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th-TH"/>
              </a:p>
            </p:txBody>
          </p:sp>
          <p:sp>
            <p:nvSpPr>
              <p:cNvPr id="2062" name="Rectangle 26"/>
              <p:cNvSpPr>
                <a:spLocks noChangeArrowheads="1"/>
              </p:cNvSpPr>
              <p:nvPr/>
            </p:nvSpPr>
            <p:spPr bwMode="auto">
              <a:xfrm>
                <a:off x="4340" y="3526"/>
                <a:ext cx="23" cy="227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th-TH"/>
              </a:p>
            </p:txBody>
          </p:sp>
        </p:grpSp>
        <p:grpSp>
          <p:nvGrpSpPr>
            <p:cNvPr id="4" name="Group 49"/>
            <p:cNvGrpSpPr>
              <a:grpSpLocks/>
            </p:cNvGrpSpPr>
            <p:nvPr/>
          </p:nvGrpSpPr>
          <p:grpSpPr bwMode="auto">
            <a:xfrm>
              <a:off x="5239" y="346"/>
              <a:ext cx="354" cy="912"/>
              <a:chOff x="5068" y="431"/>
              <a:chExt cx="354" cy="912"/>
            </a:xfrm>
          </p:grpSpPr>
          <p:sp>
            <p:nvSpPr>
              <p:cNvPr id="2058" name="Text Box 43"/>
              <p:cNvSpPr txBox="1">
                <a:spLocks noChangeArrowheads="1"/>
              </p:cNvSpPr>
              <p:nvPr/>
            </p:nvSpPr>
            <p:spPr bwMode="auto">
              <a:xfrm>
                <a:off x="5090" y="431"/>
                <a:ext cx="278" cy="4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th-TH" sz="4400" b="1">
                    <a:solidFill>
                      <a:srgbClr val="FF0000"/>
                    </a:solidFill>
                    <a:cs typeface="Angsana New" pitchFamily="18" charset="-34"/>
                  </a:rPr>
                  <a:t>น</a:t>
                </a:r>
                <a:endParaRPr lang="en-US" sz="4400" b="1">
                  <a:solidFill>
                    <a:srgbClr val="FF0000"/>
                  </a:solidFill>
                  <a:cs typeface="Angsana New" pitchFamily="18" charset="-34"/>
                </a:endParaRPr>
              </a:p>
            </p:txBody>
          </p:sp>
          <p:sp>
            <p:nvSpPr>
              <p:cNvPr id="2059" name="Freeform 45"/>
              <p:cNvSpPr>
                <a:spLocks/>
              </p:cNvSpPr>
              <p:nvPr/>
            </p:nvSpPr>
            <p:spPr bwMode="auto">
              <a:xfrm>
                <a:off x="5068" y="799"/>
                <a:ext cx="181" cy="544"/>
              </a:xfrm>
              <a:custGeom>
                <a:avLst/>
                <a:gdLst>
                  <a:gd name="T0" fmla="*/ 181 w 181"/>
                  <a:gd name="T1" fmla="*/ 0 h 544"/>
                  <a:gd name="T2" fmla="*/ 181 w 181"/>
                  <a:gd name="T3" fmla="*/ 453 h 544"/>
                  <a:gd name="T4" fmla="*/ 0 w 181"/>
                  <a:gd name="T5" fmla="*/ 544 h 544"/>
                  <a:gd name="T6" fmla="*/ 181 w 181"/>
                  <a:gd name="T7" fmla="*/ 0 h 54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81"/>
                  <a:gd name="T13" fmla="*/ 0 h 544"/>
                  <a:gd name="T14" fmla="*/ 181 w 181"/>
                  <a:gd name="T15" fmla="*/ 544 h 54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81" h="544">
                    <a:moveTo>
                      <a:pt x="181" y="0"/>
                    </a:moveTo>
                    <a:lnTo>
                      <a:pt x="181" y="453"/>
                    </a:lnTo>
                    <a:lnTo>
                      <a:pt x="0" y="544"/>
                    </a:lnTo>
                    <a:lnTo>
                      <a:pt x="181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FFFF"/>
                  </a:gs>
                  <a:gs pos="100000">
                    <a:srgbClr val="009900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060" name="Freeform 46"/>
              <p:cNvSpPr>
                <a:spLocks/>
              </p:cNvSpPr>
              <p:nvPr/>
            </p:nvSpPr>
            <p:spPr bwMode="auto">
              <a:xfrm flipH="1">
                <a:off x="5241" y="799"/>
                <a:ext cx="181" cy="544"/>
              </a:xfrm>
              <a:custGeom>
                <a:avLst/>
                <a:gdLst>
                  <a:gd name="T0" fmla="*/ 181 w 181"/>
                  <a:gd name="T1" fmla="*/ 0 h 544"/>
                  <a:gd name="T2" fmla="*/ 181 w 181"/>
                  <a:gd name="T3" fmla="*/ 453 h 544"/>
                  <a:gd name="T4" fmla="*/ 0 w 181"/>
                  <a:gd name="T5" fmla="*/ 544 h 544"/>
                  <a:gd name="T6" fmla="*/ 181 w 181"/>
                  <a:gd name="T7" fmla="*/ 0 h 54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81"/>
                  <a:gd name="T13" fmla="*/ 0 h 544"/>
                  <a:gd name="T14" fmla="*/ 181 w 181"/>
                  <a:gd name="T15" fmla="*/ 544 h 54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81" h="544">
                    <a:moveTo>
                      <a:pt x="181" y="0"/>
                    </a:moveTo>
                    <a:lnTo>
                      <a:pt x="181" y="453"/>
                    </a:lnTo>
                    <a:lnTo>
                      <a:pt x="0" y="544"/>
                    </a:lnTo>
                    <a:lnTo>
                      <a:pt x="181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FFFF"/>
                  </a:gs>
                  <a:gs pos="100000">
                    <a:srgbClr val="009900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h-TH"/>
              </a:p>
            </p:txBody>
          </p:sp>
        </p:grpSp>
        <p:pic>
          <p:nvPicPr>
            <p:cNvPr id="2057" name="Picture 48" descr="pc_map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04" y="164"/>
              <a:ext cx="3930" cy="39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9" y="0"/>
            <a:ext cx="9144000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strips dir="ld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28596" y="571480"/>
            <a:ext cx="8229600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5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กิจ</a:t>
            </a:r>
            <a:r>
              <a:rPr lang="th-TH" sz="5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กรรมเยี่ยมหลังคลอด</a:t>
            </a:r>
            <a:endParaRPr lang="th-TH" sz="54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1266" name="Picture 2" descr="C:\Users\KJR62\Desktop\รูปติดดาว\S__383631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56792"/>
            <a:ext cx="2929321" cy="21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KJR62\Desktop\รูปติดดาว\S__383631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556792"/>
            <a:ext cx="2929321" cy="21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KJR62\Desktop\รูปติดดาว\S__383631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11" y="4077072"/>
            <a:ext cx="2929321" cy="21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KJR62\Desktop\รูปติดดาว\S__3836315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077072"/>
            <a:ext cx="2929321" cy="21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C:\Users\KJR62\Desktop\รูปติดดาว\221162_๑๙๑๑๒๕_000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552934"/>
            <a:ext cx="2929321" cy="21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7" descr="C:\Users\KJR62\Desktop\รูปติดดาว\221162_๑๙๑๑๒๕_001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090720"/>
            <a:ext cx="2929321" cy="21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strips dir="ld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th-TH" sz="3600" b="1" dirty="0" smtClean="0"/>
              <a:t>กิจกรรมแพทย์แผนไทย</a:t>
            </a:r>
            <a:endParaRPr lang="th-TH" sz="3600" b="1" dirty="0"/>
          </a:p>
        </p:txBody>
      </p:sp>
      <p:pic>
        <p:nvPicPr>
          <p:cNvPr id="12290" name="Picture 2" descr="C:\Users\KJR62\Desktop\รูปติดดาว\1150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93" y="1628800"/>
            <a:ext cx="2927339" cy="21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KJR62\Desktop\รูปติดดาว\11616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10863" y="1600200"/>
            <a:ext cx="2913273" cy="218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KJR62\Desktop\รูปติดดาว\11521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24" y="4193753"/>
            <a:ext cx="2916108" cy="218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 descr="C:\Users\KJR62\Desktop\รูปติดดาว\11488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08616" y="3939252"/>
            <a:ext cx="2917767" cy="2186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KJR62\Desktop\รูปติดดาว\1161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628800"/>
            <a:ext cx="2808312" cy="21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C:\Users\KJR62\Desktop\รูปติดดาว\1148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185328"/>
            <a:ext cx="2808312" cy="21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strips dir="ld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5400" b="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กิจกรรม</a:t>
            </a:r>
            <a:r>
              <a:rPr lang="th-TH" sz="5400" b="1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การควบคุมโรค</a:t>
            </a:r>
            <a:endParaRPr lang="th-TH" sz="5400" b="1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5" name="รูปภาพ 14" descr="E:\รูปภาพออก  61\20180629_09514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4259781"/>
            <a:ext cx="2736304" cy="21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รูปภาพ 15" descr="E:\รูปภาพออก  61\20180629_12083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4259781"/>
            <a:ext cx="2606185" cy="21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 descr="C:\Users\KJR62\Desktop\รูปติดดาว\พ่นควันไล่ยุงและหยอดทรายอะเบท หมู่8_๑๙๑๑๒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62992"/>
            <a:ext cx="2880320" cy="21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KJR62\Desktop\รูปติดดาว\พ่นควันไล่ยุงและหยอดทรายอะเบท หมู่8_๑๙๑๑๒_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562992"/>
            <a:ext cx="2736304" cy="21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KJR62\Desktop\รูปติดดาว\พ่นหมอกควัน ม.15 18662_๑๙๑๑๒๕_000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562992"/>
            <a:ext cx="2606185" cy="21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KJR62\Desktop\รูปติดดาว\พ่นหมอกควัน ม.15 18662_๑๙๑๑๒๕_000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259781"/>
            <a:ext cx="2880320" cy="21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strips dir="ld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5400" b="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กิจกรรม</a:t>
            </a:r>
            <a:r>
              <a:rPr lang="th-TH" sz="5400" b="1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การควบคุมโรค</a:t>
            </a:r>
            <a:endParaRPr lang="th-TH" sz="5400" b="1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75" y="1340768"/>
            <a:ext cx="2688298" cy="2016224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822" y="1340768"/>
            <a:ext cx="2728042" cy="2016224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177" y="1340768"/>
            <a:ext cx="2771800" cy="2016224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72" y="3501008"/>
            <a:ext cx="2688297" cy="2106826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822" y="3524612"/>
            <a:ext cx="2728042" cy="2106826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777" y="3528020"/>
            <a:ext cx="2796600" cy="2106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369493"/>
      </p:ext>
    </p:extLst>
  </p:cSld>
  <p:clrMapOvr>
    <a:masterClrMapping/>
  </p:clrMapOvr>
  <p:transition spd="med">
    <p:strips dir="ld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มุมมน 3"/>
          <p:cNvSpPr/>
          <p:nvPr/>
        </p:nvSpPr>
        <p:spPr>
          <a:xfrm>
            <a:off x="642910" y="928670"/>
            <a:ext cx="8143932" cy="4572032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71472" y="1357298"/>
            <a:ext cx="8229600" cy="35719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9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ขอบคุณค่ะ</a:t>
            </a:r>
            <a:endParaRPr lang="th-TH" sz="96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วงรี 4"/>
          <p:cNvSpPr/>
          <p:nvPr/>
        </p:nvSpPr>
        <p:spPr>
          <a:xfrm>
            <a:off x="2843808" y="5589240"/>
            <a:ext cx="3600400" cy="12687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solidFill>
                  <a:srgbClr val="FF0000"/>
                </a:solidFill>
              </a:rPr>
              <a:t>สวัสดี</a:t>
            </a:r>
          </a:p>
        </p:txBody>
      </p:sp>
      <p:pic>
        <p:nvPicPr>
          <p:cNvPr id="8" name="Picture 25" descr="baby-14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2276872"/>
            <a:ext cx="2209800" cy="1657350"/>
          </a:xfrm>
          <a:prstGeom prst="rect">
            <a:avLst/>
          </a:prstGeom>
          <a:noFill/>
        </p:spPr>
      </p:pic>
      <p:pic>
        <p:nvPicPr>
          <p:cNvPr id="9" name="Picture 25" descr="baby-14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204864"/>
            <a:ext cx="2209800" cy="165735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trips dir="l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6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ที่ตั้ง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457200">
              <a:buBlip>
                <a:blip r:embed="rId2"/>
              </a:buBlip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ตั้งอยู่หมู่ที่ 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15 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บ้านโคกเจริญ 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  <a:p>
            <a:pPr indent="457200">
              <a:buBlip>
                <a:blip r:embed="rId2"/>
              </a:buBlip>
            </a:pP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ต.จันดุม 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อ.</a:t>
            </a:r>
            <a:r>
              <a:rPr lang="th-TH" b="1" dirty="0" err="1">
                <a:latin typeface="TH SarabunPSK" pitchFamily="34" charset="-34"/>
                <a:cs typeface="TH SarabunPSK" pitchFamily="34" charset="-34"/>
              </a:rPr>
              <a:t>พลับพลา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ชัย จ.บุรีรัมย์</a:t>
            </a:r>
          </a:p>
          <a:p>
            <a:pPr indent="457200">
              <a:buBlip>
                <a:blip r:embed="rId2"/>
              </a:buBlip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ระยะห่างจากอำเภอพลับพลาชัย 8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กม.      </a:t>
            </a:r>
          </a:p>
          <a:p>
            <a:pPr indent="457200">
              <a:buBlip>
                <a:blip r:embed="rId2"/>
              </a:buBlip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ระยะห่างจากจังหวัดบุรีรัมย์ 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47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กม.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 </a:t>
            </a:r>
            <a:endParaRPr lang="th-TH" dirty="0">
              <a:latin typeface="TH SarabunPSK" pitchFamily="34" charset="-34"/>
              <a:cs typeface="TH SarabunPSK" pitchFamily="34" charset="-34"/>
            </a:endParaRPr>
          </a:p>
          <a:p>
            <a:pPr>
              <a:buNone/>
            </a:pPr>
            <a:endParaRPr lang="th-TH" dirty="0"/>
          </a:p>
        </p:txBody>
      </p:sp>
    </p:spTree>
  </p:cSld>
  <p:clrMapOvr>
    <a:masterClrMapping/>
  </p:clrMapOvr>
  <p:transition spd="med">
    <p:strips dir="l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6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สภาพทั่วไป</a:t>
            </a:r>
          </a:p>
        </p:txBody>
      </p:sp>
      <p:graphicFrame>
        <p:nvGraphicFramePr>
          <p:cNvPr id="4" name="ไดอะแกรม 3"/>
          <p:cNvGraphicFramePr/>
          <p:nvPr>
            <p:extLst>
              <p:ext uri="{D42A27DB-BD31-4B8C-83A1-F6EECF244321}">
                <p14:modId xmlns:p14="http://schemas.microsoft.com/office/powerpoint/2010/main" val="390298318"/>
              </p:ext>
            </p:extLst>
          </p:nvPr>
        </p:nvGraphicFramePr>
        <p:xfrm>
          <a:off x="500034" y="1285860"/>
          <a:ext cx="8286808" cy="46434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med">
    <p:strips dir="ld"/>
  </p:transition>
</p:sld>
</file>

<file path=ppt/theme/theme1.xml><?xml version="1.0" encoding="utf-8"?>
<a:theme xmlns:a="http://schemas.openxmlformats.org/drawingml/2006/main" name="Diseño predeterminado">
  <a:themeElements>
    <a:clrScheme name="กำหนดเอง 4">
      <a:dk1>
        <a:srgbClr val="002060"/>
      </a:dk1>
      <a:lt1>
        <a:srgbClr val="FFFFFF"/>
      </a:lt1>
      <a:dk2>
        <a:srgbClr val="FF0000"/>
      </a:dk2>
      <a:lt2>
        <a:srgbClr val="808080"/>
      </a:lt2>
      <a:accent1>
        <a:srgbClr val="FFFF00"/>
      </a:accent1>
      <a:accent2>
        <a:srgbClr val="92D050"/>
      </a:accent2>
      <a:accent3>
        <a:srgbClr val="0070C0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5020</TotalTime>
  <Words>2176</Words>
  <Application>Microsoft Office PowerPoint</Application>
  <PresentationFormat>นำเสนอทางหน้าจอ (4:3)</PresentationFormat>
  <Paragraphs>484</Paragraphs>
  <Slides>74</Slides>
  <Notes>14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11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74</vt:i4>
      </vt:variant>
    </vt:vector>
  </HeadingPairs>
  <TitlesOfParts>
    <vt:vector size="86" baseType="lpstr">
      <vt:lpstr>华文中宋</vt:lpstr>
      <vt:lpstr>Angsana New</vt:lpstr>
      <vt:lpstr>Angsana News</vt:lpstr>
      <vt:lpstr>Arial</vt:lpstr>
      <vt:lpstr>Calibri</vt:lpstr>
      <vt:lpstr>Cordia New</vt:lpstr>
      <vt:lpstr>IrisUPC</vt:lpstr>
      <vt:lpstr>TH SarabunIT๙</vt:lpstr>
      <vt:lpstr>TH SarabunPSK</vt:lpstr>
      <vt:lpstr>Times New Roman</vt:lpstr>
      <vt:lpstr>Wingdings</vt:lpstr>
      <vt:lpstr>Diseño predeterminado</vt:lpstr>
      <vt:lpstr>งานนำเสนอ PowerPoint</vt:lpstr>
      <vt:lpstr>วิสัยทัศน์  (VISION)</vt:lpstr>
      <vt:lpstr>พันธกิจ</vt:lpstr>
      <vt:lpstr>งานนำเสนอ PowerPoint</vt:lpstr>
      <vt:lpstr>ความเป็นมา</vt:lpstr>
      <vt:lpstr>ข้อมูลทั่วไป ตำบลบ้านโคกเจริญ  อำเภอพลับพลาชัย</vt:lpstr>
      <vt:lpstr>งานนำเสนอ PowerPoint</vt:lpstr>
      <vt:lpstr>ที่ตั้ง</vt:lpstr>
      <vt:lpstr>สภาพทั่วไป</vt:lpstr>
      <vt:lpstr>ข้อมูลสถานที่ราชการในพื้นที่</vt:lpstr>
      <vt:lpstr>หมู่บ้านและประชากร</vt:lpstr>
      <vt:lpstr>ปิรามิดประชากร รพ.สต.บ้านโคกเจริญ</vt:lpstr>
      <vt:lpstr>บุคลากรประจำ รพ.สต.</vt:lpstr>
      <vt:lpstr>อาชีพ</vt:lpstr>
      <vt:lpstr>ทรัพยากรด้านสาธารณสุข</vt:lpstr>
      <vt:lpstr>ข้อมูลระบบสารสนเทศ</vt:lpstr>
      <vt:lpstr>ข้อมูลสถิติชีพ 3 ปีย้อนหลัง(2562 - 2564)</vt:lpstr>
      <vt:lpstr>ข้อมูลสถิติชีพ 3 ปีย้อนหลัง(2562-2564) แผนภูมิแสดงอัตราเกิด อัตราตาย</vt:lpstr>
      <vt:lpstr>ข้อมูลสถิติชีพ 3 ปีย้อนหลัง(2562-2564) แผนภูมิอัตราเพิ่มประชากร</vt:lpstr>
      <vt:lpstr>ข้อมูลด้านสภาวะสุขภาพ ปี 2564</vt:lpstr>
      <vt:lpstr>แผนภูมิสาเหตุการป่วย 10 อันดับแรก</vt:lpstr>
      <vt:lpstr>สาเหตุการตายที่สำคัญปี2564</vt:lpstr>
      <vt:lpstr>สาเหตุการตายที่สำคัญปี2564</vt:lpstr>
      <vt:lpstr> หมวดที่1.บริหารดี : การนำองค์กร และการจัดการดี </vt:lpstr>
      <vt:lpstr>หมวดที่1.บริหารดี : การนำองค์กร และการจัดการดี</vt:lpstr>
      <vt:lpstr>หมวดที่ 1 การนำองค์กร และการจัดการดี </vt:lpstr>
      <vt:lpstr>หมวดที่ 1 การนำองค์กร และการจัดการดี </vt:lpstr>
      <vt:lpstr>หมวดที่ 1 การนำองค์กร และการจัดการดี</vt:lpstr>
      <vt:lpstr>หมวดที่ 1 การนำองค์กร และการจัดการดี</vt:lpstr>
      <vt:lpstr>หมวดที่ 1 การนำองค์กร และการจัดการดี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หมวดที่ 2 ประสานงานดี ภาคีมีส่วนร่วม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ผลงานที่น่าภูมิใจ</vt:lpstr>
      <vt:lpstr>ความเป็นมา</vt:lpstr>
      <vt:lpstr>ผลกระทบในชุมชน</vt:lpstr>
      <vt:lpstr>บทบาทเจ้าหน้าที่สาธารณสุข</vt:lpstr>
      <vt:lpstr>กระบวนการทำงาน</vt:lpstr>
      <vt:lpstr>กระบวนการทำงาน</vt:lpstr>
      <vt:lpstr>กระบวนการทำงาน</vt:lpstr>
      <vt:lpstr>กระบวนการทำงาน</vt:lpstr>
      <vt:lpstr>กระบวนการทำงาน</vt:lpstr>
      <vt:lpstr>กระบวนการทำงาน</vt:lpstr>
      <vt:lpstr>กระบวนการทำงาน</vt:lpstr>
      <vt:lpstr>ผลการดำเนินงาน</vt:lpstr>
      <vt:lpstr>งานนำเสนอ PowerPoint</vt:lpstr>
      <vt:lpstr>หมวดที่ 5 ผลลัพธ์ : ประชาชนสุขภาพดี ตัวชี้วัดที่เกี่ยวกับ OTOP (จาก HDC)</vt:lpstr>
      <vt:lpstr>หมวดที่ 5 ผลลัพธ์ : ประชาชนสุขภาพดี ตัวชี้วัดกระทรวง (จาก HDC)</vt:lpstr>
      <vt:lpstr>ภาพกิจกรรม</vt:lpstr>
      <vt:lpstr>กิจกรรมการออกหน่วยส่งเสริมสุขภาพ</vt:lpstr>
      <vt:lpstr>กิจกรรมการอบรมปรับเปลี่ยนพฤติกรรม</vt:lpstr>
      <vt:lpstr>กิจรรมอนามัยโรงเรียน</vt:lpstr>
      <vt:lpstr>งานทันตสุขภาพ</vt:lpstr>
      <vt:lpstr>เยี่ยมผู้สูงอายุผู้พิการ</vt:lpstr>
      <vt:lpstr>กิจกรรมการออกตรวจร้านค้าร้านชำ</vt:lpstr>
      <vt:lpstr>กิจกรรมการสอนและตรวจหาไอโอดีน</vt:lpstr>
      <vt:lpstr>เกษตรปลอดโรคผู้บริโภคปลอดภัย</vt:lpstr>
      <vt:lpstr>กิจกรรมเยี่ยมหลังคลอด</vt:lpstr>
      <vt:lpstr>กิจกรรมแพทย์แผนไทย</vt:lpstr>
      <vt:lpstr>กิจกรรมการควบคุมโรค</vt:lpstr>
      <vt:lpstr>กิจกรรมการควบคุมโรค</vt:lpstr>
      <vt:lpstr>ขอบคุณค่ะ</vt:lpstr>
    </vt:vector>
  </TitlesOfParts>
  <Company>COMPKC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โรงพยาบาลส่งเสริมสุขภาพตำบลจันดุม</dc:title>
  <dc:creator>WARAPORN</dc:creator>
  <cp:lastModifiedBy>Lenovo</cp:lastModifiedBy>
  <cp:revision>458</cp:revision>
  <dcterms:created xsi:type="dcterms:W3CDTF">2011-06-28T07:09:07Z</dcterms:created>
  <dcterms:modified xsi:type="dcterms:W3CDTF">2022-07-31T12:25:05Z</dcterms:modified>
</cp:coreProperties>
</file>